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26" r:id="rId16"/>
    <p:sldId id="270" r:id="rId17"/>
    <p:sldId id="271" r:id="rId18"/>
    <p:sldId id="272" r:id="rId19"/>
    <p:sldId id="273" r:id="rId20"/>
    <p:sldId id="274" r:id="rId21"/>
    <p:sldId id="275" r:id="rId22"/>
    <p:sldId id="327" r:id="rId23"/>
    <p:sldId id="276" r:id="rId24"/>
    <p:sldId id="277" r:id="rId25"/>
    <p:sldId id="278" r:id="rId26"/>
    <p:sldId id="328" r:id="rId27"/>
    <p:sldId id="279" r:id="rId28"/>
    <p:sldId id="280" r:id="rId29"/>
    <p:sldId id="281" r:id="rId30"/>
    <p:sldId id="282" r:id="rId31"/>
    <p:sldId id="283" r:id="rId32"/>
    <p:sldId id="284" r:id="rId33"/>
    <p:sldId id="329" r:id="rId34"/>
    <p:sldId id="330"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31" r:id="rId72"/>
    <p:sldId id="323" r:id="rId73"/>
    <p:sldId id="324" r:id="rId74"/>
    <p:sldId id="325" r:id="rId75"/>
  </p:sldIdLst>
  <p:sldSz cx="9144000" cy="6858000" type="screen4x3"/>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ajd tytułowy">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Tekst tytułowy</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pPr lvl="0">
              <a:defRPr sz="1800">
                <a:solidFill>
                  <a:srgbClr val="000000"/>
                </a:solidFill>
              </a:defRPr>
            </a:pPr>
            <a:r>
              <a:rPr sz="3200">
                <a:solidFill>
                  <a:srgbClr val="888888"/>
                </a:solidFill>
              </a:rPr>
              <a:t>Treść - poziom 1</a:t>
            </a:r>
          </a:p>
          <a:p>
            <a:pPr lvl="1">
              <a:defRPr sz="1800">
                <a:solidFill>
                  <a:srgbClr val="000000"/>
                </a:solidFill>
              </a:defRPr>
            </a:pPr>
            <a:r>
              <a:rPr sz="3200">
                <a:solidFill>
                  <a:srgbClr val="888888"/>
                </a:solidFill>
              </a:rPr>
              <a:t>Treść - poziom 2</a:t>
            </a:r>
          </a:p>
          <a:p>
            <a:pPr lvl="2">
              <a:defRPr sz="1800">
                <a:solidFill>
                  <a:srgbClr val="000000"/>
                </a:solidFill>
              </a:defRPr>
            </a:pPr>
            <a:r>
              <a:rPr sz="3200">
                <a:solidFill>
                  <a:srgbClr val="888888"/>
                </a:solidFill>
              </a:rPr>
              <a:t>Treść - poziom 3</a:t>
            </a:r>
          </a:p>
          <a:p>
            <a:pPr lvl="3">
              <a:defRPr sz="1800">
                <a:solidFill>
                  <a:srgbClr val="000000"/>
                </a:solidFill>
              </a:defRPr>
            </a:pPr>
            <a:r>
              <a:rPr sz="3200">
                <a:solidFill>
                  <a:srgbClr val="888888"/>
                </a:solidFill>
              </a:rPr>
              <a:t>Treść - poziom 4</a:t>
            </a:r>
          </a:p>
          <a:p>
            <a:pPr lvl="4">
              <a:defRPr sz="1800">
                <a:solidFill>
                  <a:srgbClr val="000000"/>
                </a:solidFill>
              </a:defRPr>
            </a:pPr>
            <a:r>
              <a:rPr sz="3200">
                <a:solidFill>
                  <a:srgbClr val="888888"/>
                </a:solidFill>
              </a:rPr>
              <a:t>Treść - poziom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ytuł i tekst pionowy">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Tekst tytułowy</a:t>
            </a:r>
          </a:p>
        </p:txBody>
      </p:sp>
      <p:sp>
        <p:nvSpPr>
          <p:cNvPr id="40" name="Shape 40"/>
          <p:cNvSpPr>
            <a:spLocks noGrp="1"/>
          </p:cNvSpPr>
          <p:nvPr>
            <p:ph type="body" idx="1"/>
          </p:nvPr>
        </p:nvSpPr>
        <p:spPr>
          <a:prstGeom prst="rect">
            <a:avLst/>
          </a:prstGeom>
        </p:spPr>
        <p:txBody>
          <a:bodyPr/>
          <a:lstStyle>
            <a:lvl2pPr>
              <a:buChar char="–"/>
            </a:lvl2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ytuł pionowy i teks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Tekst tytułowy</a:t>
            </a:r>
          </a:p>
        </p:txBody>
      </p:sp>
      <p:sp>
        <p:nvSpPr>
          <p:cNvPr id="44" name="Shape 44"/>
          <p:cNvSpPr>
            <a:spLocks noGrp="1"/>
          </p:cNvSpPr>
          <p:nvPr>
            <p:ph type="body" idx="1"/>
          </p:nvPr>
        </p:nvSpPr>
        <p:spPr>
          <a:xfrm>
            <a:off x="457200" y="274638"/>
            <a:ext cx="6019800" cy="6583365"/>
          </a:xfrm>
          <a:prstGeom prst="rect">
            <a:avLst/>
          </a:prstGeom>
        </p:spPr>
        <p:txBody>
          <a:bodyPr/>
          <a:lstStyle>
            <a:lvl2pPr>
              <a:buChar char="–"/>
            </a:lvl2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ytuł i tabela">
    <p:spTree>
      <p:nvGrpSpPr>
        <p:cNvPr id="1" name=""/>
        <p:cNvGrpSpPr/>
        <p:nvPr/>
      </p:nvGrpSpPr>
      <p:grpSpPr>
        <a:xfrm>
          <a:off x="0" y="0"/>
          <a:ext cx="0" cy="0"/>
          <a:chOff x="0" y="0"/>
          <a:chExt cx="0" cy="0"/>
        </a:xfrm>
      </p:grpSpPr>
      <p:sp>
        <p:nvSpPr>
          <p:cNvPr id="47" name="Shape 47"/>
          <p:cNvSpPr>
            <a:spLocks noGrp="1"/>
          </p:cNvSpPr>
          <p:nvPr>
            <p:ph type="title"/>
          </p:nvPr>
        </p:nvSpPr>
        <p:spPr>
          <a:xfrm>
            <a:off x="457200" y="0"/>
            <a:ext cx="8229600" cy="1692277"/>
          </a:xfrm>
          <a:prstGeom prst="rect">
            <a:avLst/>
          </a:prstGeom>
        </p:spPr>
        <p:txBody>
          <a:bodyPr/>
          <a:lstStyle/>
          <a:p>
            <a:pPr lvl="0">
              <a:defRPr sz="1800"/>
            </a:pPr>
            <a:r>
              <a:rPr sz="4400"/>
              <a:t>Tekst tytułowy</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6553200" y="6450011"/>
            <a:ext cx="2133600" cy="177801"/>
          </a:xfrm>
          <a:prstGeom prst="rect">
            <a:avLst/>
          </a:prstGeom>
        </p:spPr>
        <p:txBody>
          <a:bodyPr lIns="0" tIns="0" rIns="0" bIns="0"/>
          <a:lstStyle>
            <a:lvl1pPr>
              <a:defRPr>
                <a:solidFill>
                  <a:srgbClr val="898989"/>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tuł i zawartość">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Tekst tytułowy</a:t>
            </a:r>
          </a:p>
        </p:txBody>
      </p:sp>
      <p:sp>
        <p:nvSpPr>
          <p:cNvPr id="11" name="Shape 11"/>
          <p:cNvSpPr>
            <a:spLocks noGrp="1"/>
          </p:cNvSpPr>
          <p:nvPr>
            <p:ph type="body" idx="1"/>
          </p:nvPr>
        </p:nvSpPr>
        <p:spPr>
          <a:prstGeom prst="rect">
            <a:avLst/>
          </a:prstGeom>
        </p:spPr>
        <p:txBody>
          <a:body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Nagłówek sekcji">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Tekst tytułowy</a:t>
            </a:r>
          </a:p>
        </p:txBody>
      </p:sp>
      <p:sp>
        <p:nvSpPr>
          <p:cNvPr id="15" name="Shape 15"/>
          <p:cNvSpPr>
            <a:spLocks noGrp="1"/>
          </p:cNvSpPr>
          <p:nvPr>
            <p:ph type="body"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pPr lvl="0">
              <a:defRPr sz="1800">
                <a:solidFill>
                  <a:srgbClr val="000000"/>
                </a:solidFill>
              </a:defRPr>
            </a:pPr>
            <a:r>
              <a:rPr sz="2000">
                <a:solidFill>
                  <a:srgbClr val="888888"/>
                </a:solidFill>
              </a:rPr>
              <a:t>Treść - poziom 1</a:t>
            </a:r>
          </a:p>
          <a:p>
            <a:pPr lvl="1">
              <a:defRPr sz="1800">
                <a:solidFill>
                  <a:srgbClr val="000000"/>
                </a:solidFill>
              </a:defRPr>
            </a:pPr>
            <a:r>
              <a:rPr sz="2000">
                <a:solidFill>
                  <a:srgbClr val="888888"/>
                </a:solidFill>
              </a:rPr>
              <a:t>Treść - poziom 2</a:t>
            </a:r>
          </a:p>
          <a:p>
            <a:pPr lvl="2">
              <a:defRPr sz="1800">
                <a:solidFill>
                  <a:srgbClr val="000000"/>
                </a:solidFill>
              </a:defRPr>
            </a:pPr>
            <a:r>
              <a:rPr sz="2000">
                <a:solidFill>
                  <a:srgbClr val="888888"/>
                </a:solidFill>
              </a:rPr>
              <a:t>Treść - poziom 3</a:t>
            </a:r>
          </a:p>
          <a:p>
            <a:pPr lvl="3">
              <a:defRPr sz="1800">
                <a:solidFill>
                  <a:srgbClr val="000000"/>
                </a:solidFill>
              </a:defRPr>
            </a:pPr>
            <a:r>
              <a:rPr sz="2000">
                <a:solidFill>
                  <a:srgbClr val="888888"/>
                </a:solidFill>
              </a:rPr>
              <a:t>Treść - poziom 4</a:t>
            </a:r>
          </a:p>
          <a:p>
            <a:pPr lvl="4">
              <a:defRPr sz="1800">
                <a:solidFill>
                  <a:srgbClr val="000000"/>
                </a:solidFill>
              </a:defRPr>
            </a:pPr>
            <a:r>
              <a:rPr sz="2000">
                <a:solidFill>
                  <a:srgbClr val="888888"/>
                </a:solidFill>
              </a:rPr>
              <a:t>Treść - poziom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wa elementy zawartości">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Tekst tytułowy</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buChar char="–"/>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Treść - poziom 1</a:t>
            </a:r>
          </a:p>
          <a:p>
            <a:pPr lvl="1">
              <a:defRPr sz="1800"/>
            </a:pPr>
            <a:r>
              <a:rPr sz="2800"/>
              <a:t>Treść - poziom 2</a:t>
            </a:r>
          </a:p>
          <a:p>
            <a:pPr lvl="2">
              <a:defRPr sz="1800"/>
            </a:pPr>
            <a:r>
              <a:rPr sz="2800"/>
              <a:t>Treść - poziom 3</a:t>
            </a:r>
          </a:p>
          <a:p>
            <a:pPr lvl="3">
              <a:defRPr sz="1800"/>
            </a:pPr>
            <a:r>
              <a:rPr sz="2800"/>
              <a:t>Treść - poziom 4</a:t>
            </a:r>
          </a:p>
          <a:p>
            <a:pPr lvl="4">
              <a:defRPr sz="1800"/>
            </a:pPr>
            <a:r>
              <a:rPr sz="2800"/>
              <a:t>Treść - poziom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ównanie">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Tekst tytułowy</a:t>
            </a:r>
          </a:p>
        </p:txBody>
      </p:sp>
      <p:sp>
        <p:nvSpPr>
          <p:cNvPr id="23" name="Shape 23"/>
          <p:cNvSpPr>
            <a:spLocks noGrp="1"/>
          </p:cNvSpPr>
          <p:nvPr>
            <p:ph type="body" idx="1"/>
          </p:nvPr>
        </p:nvSpPr>
        <p:spPr>
          <a:xfrm>
            <a:off x="457200" y="1435464"/>
            <a:ext cx="4040188" cy="739415"/>
          </a:xfrm>
          <a:prstGeom prst="rect">
            <a:avLst/>
          </a:prstGeom>
        </p:spPr>
        <p:txBody>
          <a:bodyPr anchor="b"/>
          <a:lstStyle>
            <a:lvl1pPr marL="0" indent="0">
              <a:spcBef>
                <a:spcPts val="500"/>
              </a:spcBef>
              <a:buSzTx/>
              <a:buFontTx/>
              <a:buNone/>
              <a:defRPr sz="2400" b="1"/>
            </a:lvl1pPr>
            <a:lvl2pPr marL="702127" indent="-244927">
              <a:spcBef>
                <a:spcPts val="500"/>
              </a:spcBef>
              <a:buFontTx/>
              <a:defRPr sz="2400" b="1"/>
            </a:lvl2pPr>
            <a:lvl3pPr marL="1143000" indent="-228600">
              <a:spcBef>
                <a:spcPts val="500"/>
              </a:spcBef>
              <a:buFontTx/>
              <a:defRPr sz="2400" b="1"/>
            </a:lvl3pPr>
            <a:lvl4pPr marL="1645920" indent="-274319">
              <a:spcBef>
                <a:spcPts val="500"/>
              </a:spcBef>
              <a:buFontTx/>
              <a:defRPr sz="2400" b="1"/>
            </a:lvl4pPr>
            <a:lvl5pPr marL="2103120" indent="-274320">
              <a:spcBef>
                <a:spcPts val="500"/>
              </a:spcBef>
              <a:buFontTx/>
              <a:defRPr sz="2400" b="1"/>
            </a:lvl5pPr>
          </a:lstStyle>
          <a:p>
            <a:pPr lvl="0">
              <a:defRPr sz="1800" b="0"/>
            </a:pPr>
            <a:r>
              <a:rPr sz="2400" b="1"/>
              <a:t>Treść - poziom 1</a:t>
            </a:r>
          </a:p>
          <a:p>
            <a:pPr lvl="1">
              <a:defRPr sz="1800" b="0"/>
            </a:pPr>
            <a:r>
              <a:rPr sz="2400" b="1"/>
              <a:t>Treść - poziom 2</a:t>
            </a:r>
          </a:p>
          <a:p>
            <a:pPr lvl="2">
              <a:defRPr sz="1800" b="0"/>
            </a:pPr>
            <a:r>
              <a:rPr sz="2400" b="1"/>
              <a:t>Treść - poziom 3</a:t>
            </a:r>
          </a:p>
          <a:p>
            <a:pPr lvl="3">
              <a:defRPr sz="1800" b="0"/>
            </a:pPr>
            <a:r>
              <a:rPr sz="2400" b="1"/>
              <a:t>Treść - poziom 4</a:t>
            </a:r>
          </a:p>
          <a:p>
            <a:pPr lvl="4">
              <a:defRPr sz="1800" b="0"/>
            </a:pPr>
            <a:r>
              <a:rPr sz="2400" b="1"/>
              <a:t>Treść - poziom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ylko tytuł">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8229600" cy="1692277"/>
          </a:xfrm>
          <a:prstGeom prst="rect">
            <a:avLst/>
          </a:prstGeom>
        </p:spPr>
        <p:txBody>
          <a:bodyPr/>
          <a:lstStyle/>
          <a:p>
            <a:pPr lvl="0">
              <a:defRPr sz="1800"/>
            </a:pPr>
            <a:r>
              <a:rPr sz="4400"/>
              <a:t>Tekst tytułowy</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Zawartość z podpisem">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6" cy="1435100"/>
          </a:xfrm>
          <a:prstGeom prst="rect">
            <a:avLst/>
          </a:prstGeom>
        </p:spPr>
        <p:txBody>
          <a:bodyPr anchor="b"/>
          <a:lstStyle>
            <a:lvl1pPr algn="l">
              <a:defRPr sz="2000" b="1"/>
            </a:lvl1pPr>
          </a:lstStyle>
          <a:p>
            <a:pPr lvl="0">
              <a:defRPr sz="1800" b="0"/>
            </a:pPr>
            <a:r>
              <a:rPr sz="2000" b="1"/>
              <a:t>Tekst tytułowy</a:t>
            </a:r>
          </a:p>
        </p:txBody>
      </p:sp>
      <p:sp>
        <p:nvSpPr>
          <p:cNvPr id="32" name="Shape 32"/>
          <p:cNvSpPr>
            <a:spLocks noGrp="1"/>
          </p:cNvSpPr>
          <p:nvPr>
            <p:ph type="body" idx="1"/>
          </p:nvPr>
        </p:nvSpPr>
        <p:spPr>
          <a:xfrm>
            <a:off x="3575050" y="273050"/>
            <a:ext cx="5111750" cy="6584950"/>
          </a:xfrm>
          <a:prstGeom prst="rect">
            <a:avLst/>
          </a:prstGeom>
        </p:spPr>
        <p:txBody>
          <a:bodyPr/>
          <a:lstStyle>
            <a:lvl2pPr>
              <a:buChar char="–"/>
            </a:lvl2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az z podpisem">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4" cy="566738"/>
          </a:xfrm>
          <a:prstGeom prst="rect">
            <a:avLst/>
          </a:prstGeom>
        </p:spPr>
        <p:txBody>
          <a:bodyPr anchor="b"/>
          <a:lstStyle>
            <a:lvl1pPr algn="l">
              <a:defRPr sz="2000" b="1"/>
            </a:lvl1pPr>
          </a:lstStyle>
          <a:p>
            <a:pPr lvl="0">
              <a:defRPr sz="1800" b="0"/>
            </a:pPr>
            <a:r>
              <a:rPr sz="2000" b="1"/>
              <a:t>Tekst tytułowy</a:t>
            </a:r>
          </a:p>
        </p:txBody>
      </p:sp>
      <p:sp>
        <p:nvSpPr>
          <p:cNvPr id="36" name="Shape 36"/>
          <p:cNvSpPr>
            <a:spLocks noGrp="1"/>
          </p:cNvSpPr>
          <p:nvPr>
            <p:ph type="body" idx="1"/>
          </p:nvPr>
        </p:nvSpPr>
        <p:spPr>
          <a:xfrm>
            <a:off x="1792288" y="5367337"/>
            <a:ext cx="5486404" cy="804868"/>
          </a:xfrm>
          <a:prstGeom prst="rect">
            <a:avLst/>
          </a:prstGeom>
        </p:spPr>
        <p:txBody>
          <a:bodyPr/>
          <a:lstStyle>
            <a:lvl1pPr marL="0" indent="0">
              <a:spcBef>
                <a:spcPts val="300"/>
              </a:spcBef>
              <a:buSzTx/>
              <a:buFontTx/>
              <a:buNone/>
              <a:defRPr sz="1400"/>
            </a:lvl1pPr>
            <a:lvl2pPr marL="600073" indent="-142873">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pPr lvl="0">
              <a:defRPr sz="1800"/>
            </a:pPr>
            <a:r>
              <a:rPr sz="1400"/>
              <a:t>Treść - poziom 1</a:t>
            </a:r>
          </a:p>
          <a:p>
            <a:pPr lvl="1">
              <a:defRPr sz="1800"/>
            </a:pPr>
            <a:r>
              <a:rPr sz="1400"/>
              <a:t>Treść - poziom 2</a:t>
            </a:r>
          </a:p>
          <a:p>
            <a:pPr lvl="2">
              <a:defRPr sz="1800"/>
            </a:pPr>
            <a:r>
              <a:rPr sz="1400"/>
              <a:t>Treść - poziom 3</a:t>
            </a:r>
          </a:p>
          <a:p>
            <a:pPr lvl="3">
              <a:defRPr sz="1800"/>
            </a:pPr>
            <a:r>
              <a:rPr sz="1400"/>
              <a:t>Treść - poziom 4</a:t>
            </a:r>
          </a:p>
          <a:p>
            <a:pPr lvl="4">
              <a:defRPr sz="1800"/>
            </a:pPr>
            <a:r>
              <a:rPr sz="1400"/>
              <a:t>Treść - poziom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pPr>
            <a:r>
              <a:rPr sz="4400"/>
              <a:t>Tekst tytułowy</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
        <p:nvSpPr>
          <p:cNvPr id="4" name="Shape 4"/>
          <p:cNvSpPr>
            <a:spLocks noGrp="1"/>
          </p:cNvSpPr>
          <p:nvPr>
            <p:ph type="sldNum" sz="quarter" idx="2"/>
          </p:nvPr>
        </p:nvSpPr>
        <p:spPr>
          <a:xfrm>
            <a:off x="6553200" y="6404290"/>
            <a:ext cx="21336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oradnik.ngo.pl/files/1poradnik.ngo.pl/public/akty_prawne_sierpien2016/wzory_doc/Zal.2.docx" TargetMode="External"/><Relationship Id="rId7" Type="http://schemas.openxmlformats.org/officeDocument/2006/relationships/hyperlink" Target="http://www.poradnik.ngo.pl/files/1poradnik.ngo.pl/public/akty_prawne_sierpien2016/wzory_doc/Zal.6.docx" TargetMode="External"/><Relationship Id="rId2" Type="http://schemas.openxmlformats.org/officeDocument/2006/relationships/hyperlink" Target="http://www.poradnik.ngo.pl/files/1poradnik.ngo.pl/public/akty_prawne_sierpien2016/wzory_doc/Zal.1.docx" TargetMode="External"/><Relationship Id="rId1" Type="http://schemas.openxmlformats.org/officeDocument/2006/relationships/slideLayout" Target="../slideLayouts/slideLayout2.xml"/><Relationship Id="rId6" Type="http://schemas.openxmlformats.org/officeDocument/2006/relationships/hyperlink" Target="http://www.poradnik.ngo.pl/files/1poradnik.ngo.pl/public/akty_prawne_sierpien2016/wzory_doc/Zal.5.docx" TargetMode="External"/><Relationship Id="rId5" Type="http://schemas.openxmlformats.org/officeDocument/2006/relationships/hyperlink" Target="http://www.poradnik.ngo.pl/files/1poradnik.ngo.pl/public/akty_prawne_sierpien2016/wzory_doc/Zal.4.docx" TargetMode="External"/><Relationship Id="rId4" Type="http://schemas.openxmlformats.org/officeDocument/2006/relationships/hyperlink" Target="http://www.poradnik.ngo.pl/files/1poradnik.ngo.pl/public/akty_prawne_sierpien2016/wzory_doc/Zal.3.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2.jpeg" descr="Sieć Doradztwa.jpg"/>
          <p:cNvPicPr/>
          <p:nvPr/>
        </p:nvPicPr>
        <p:blipFill>
          <a:blip r:embed="rId2" cstate="print">
            <a:extLst/>
          </a:blip>
          <a:stretch>
            <a:fillRect/>
          </a:stretch>
        </p:blipFill>
        <p:spPr>
          <a:xfrm>
            <a:off x="6899547" y="5154338"/>
            <a:ext cx="1920878" cy="1366844"/>
          </a:xfrm>
          <a:prstGeom prst="rect">
            <a:avLst/>
          </a:prstGeom>
          <a:ln w="12700">
            <a:miter lim="400000"/>
          </a:ln>
        </p:spPr>
      </p:pic>
      <p:pic>
        <p:nvPicPr>
          <p:cNvPr id="55" name="image3.jpeg" descr="Plebiscyt logo.jpg"/>
          <p:cNvPicPr/>
          <p:nvPr/>
        </p:nvPicPr>
        <p:blipFill>
          <a:blip r:embed="rId3" cstate="print">
            <a:extLst/>
          </a:blip>
          <a:stretch>
            <a:fillRect/>
          </a:stretch>
        </p:blipFill>
        <p:spPr>
          <a:xfrm>
            <a:off x="7528396" y="156888"/>
            <a:ext cx="1366844" cy="1430341"/>
          </a:xfrm>
          <a:prstGeom prst="rect">
            <a:avLst/>
          </a:prstGeom>
          <a:ln w="12700">
            <a:miter lim="400000"/>
          </a:ln>
        </p:spPr>
      </p:pic>
      <p:sp>
        <p:nvSpPr>
          <p:cNvPr id="56" name="Shape 56"/>
          <p:cNvSpPr>
            <a:spLocks noGrp="1"/>
          </p:cNvSpPr>
          <p:nvPr>
            <p:ph type="title"/>
          </p:nvPr>
        </p:nvSpPr>
        <p:spPr>
          <a:xfrm>
            <a:off x="685800" y="1339925"/>
            <a:ext cx="7772400" cy="2311329"/>
          </a:xfrm>
          <a:prstGeom prst="rect">
            <a:avLst/>
          </a:prstGeom>
        </p:spPr>
        <p:txBody>
          <a:bodyPr lIns="0" tIns="0" rIns="0" bIns="0">
            <a:normAutofit/>
          </a:bodyPr>
          <a:lstStyle/>
          <a:p>
            <a:pPr lvl="0" defTabSz="795527">
              <a:defRPr sz="1800"/>
            </a:pPr>
            <a:r>
              <a:rPr sz="2100"/>
              <a:t>REALIZACJA ZADAŃ PUBLICZNYCH - NOWE WZORY</a:t>
            </a:r>
          </a:p>
          <a:p>
            <a:pPr lvl="0" defTabSz="795527">
              <a:defRPr sz="1800"/>
            </a:pPr>
            <a:endParaRPr/>
          </a:p>
          <a:p>
            <a:pPr lvl="0" defTabSz="795527">
              <a:defRPr sz="1800"/>
            </a:pPr>
            <a:r>
              <a:rPr sz="2300" b="1"/>
              <a:t>NOWE WZORY OFERT, RAMOWE WZORY UMÓW ORAZ NOWE WZORY SPRAWOZDAŃ Z WYKONANIA ZADAŃ</a:t>
            </a:r>
          </a:p>
        </p:txBody>
      </p:sp>
      <p:sp>
        <p:nvSpPr>
          <p:cNvPr id="57" name="Shape 57"/>
          <p:cNvSpPr>
            <a:spLocks noGrp="1"/>
          </p:cNvSpPr>
          <p:nvPr>
            <p:ph type="body" idx="1"/>
          </p:nvPr>
        </p:nvSpPr>
        <p:spPr>
          <a:xfrm>
            <a:off x="1371600" y="3429196"/>
            <a:ext cx="6400801" cy="2209607"/>
          </a:xfrm>
          <a:prstGeom prst="rect">
            <a:avLst/>
          </a:prstGeom>
        </p:spPr>
        <p:txBody>
          <a:bodyPr lIns="0" tIns="0" rIns="0" bIns="0">
            <a:normAutofit/>
          </a:bodyPr>
          <a:lstStyle/>
          <a:p>
            <a:pPr lvl="0" defTabSz="832102">
              <a:spcBef>
                <a:spcPts val="500"/>
              </a:spcBef>
              <a:defRPr sz="1800">
                <a:solidFill>
                  <a:srgbClr val="000000"/>
                </a:solidFill>
              </a:defRPr>
            </a:pPr>
            <a:r>
              <a:rPr sz="2100">
                <a:solidFill>
                  <a:srgbClr val="888888"/>
                </a:solidFill>
              </a:rPr>
              <a:t> </a:t>
            </a:r>
            <a:endParaRPr sz="2100"/>
          </a:p>
          <a:p>
            <a:pPr lvl="0" defTabSz="832102">
              <a:spcBef>
                <a:spcPts val="500"/>
              </a:spcBef>
              <a:defRPr sz="1800">
                <a:solidFill>
                  <a:srgbClr val="000000"/>
                </a:solidFill>
              </a:defRPr>
            </a:pPr>
            <a:r>
              <a:rPr sz="2100">
                <a:solidFill>
                  <a:srgbClr val="888888"/>
                </a:solidFill>
              </a:rPr>
              <a:t>Karolina Furmańska</a:t>
            </a:r>
          </a:p>
          <a:p>
            <a:pPr lvl="0" defTabSz="832102">
              <a:spcBef>
                <a:spcPts val="500"/>
              </a:spcBef>
              <a:defRPr sz="1800">
                <a:solidFill>
                  <a:srgbClr val="000000"/>
                </a:solidFill>
              </a:defRPr>
            </a:pPr>
            <a:r>
              <a:rPr sz="1600">
                <a:solidFill>
                  <a:srgbClr val="888888"/>
                </a:solidFill>
              </a:rPr>
              <a:t>Doradca dla ngo w Regionalnym Punkcie Konsultacyjno-Doradczym przy Wydziale Współpracy z Organizacjami Pozarządowymi UMWD</a:t>
            </a:r>
          </a:p>
        </p:txBody>
      </p:sp>
      <p:grpSp>
        <p:nvGrpSpPr>
          <p:cNvPr id="60" name="Group 60"/>
          <p:cNvGrpSpPr/>
          <p:nvPr/>
        </p:nvGrpSpPr>
        <p:grpSpPr>
          <a:xfrm>
            <a:off x="363867" y="5122582"/>
            <a:ext cx="1992790" cy="1430353"/>
            <a:chOff x="0" y="-1"/>
            <a:chExt cx="1992788" cy="1430352"/>
          </a:xfrm>
        </p:grpSpPr>
        <p:sp>
          <p:nvSpPr>
            <p:cNvPr id="58" name="Shape 58"/>
            <p:cNvSpPr/>
            <p:nvPr/>
          </p:nvSpPr>
          <p:spPr>
            <a:xfrm>
              <a:off x="-1" y="-2"/>
              <a:ext cx="1992788" cy="1430353"/>
            </a:xfrm>
            <a:prstGeom prst="rect">
              <a:avLst/>
            </a:prstGeom>
            <a:solidFill>
              <a:srgbClr val="FFFFFF"/>
            </a:solidFill>
            <a:ln w="12700" cap="flat">
              <a:noFill/>
              <a:miter lim="400000"/>
              <a:tailEnd type="triangle" w="med" len="med"/>
            </a:ln>
            <a:effectLst/>
          </p:spPr>
          <p:txBody>
            <a:bodyPr wrap="square" lIns="0" tIns="0" rIns="0" bIns="0" numCol="1" anchor="ctr">
              <a:noAutofit/>
            </a:bodyPr>
            <a:lstStyle/>
            <a:p>
              <a:pPr lvl="0" algn="ctr" defTabSz="457200">
                <a:defRPr sz="1200">
                  <a:solidFill>
                    <a:srgbClr val="FFFFFF"/>
                  </a:solidFill>
                  <a:effectLst>
                    <a:outerShdw blurRad="25400" dist="23998" dir="2700000" rotWithShape="0">
                      <a:srgbClr val="000000">
                        <a:alpha val="31033"/>
                      </a:srgbClr>
                    </a:outerShdw>
                  </a:effectLst>
                </a:defRPr>
              </a:pPr>
              <a:endParaRPr/>
            </a:p>
          </p:txBody>
        </p:sp>
        <p:pic>
          <p:nvPicPr>
            <p:cNvPr id="59" name="image4.jpeg"/>
            <p:cNvPicPr/>
            <p:nvPr/>
          </p:nvPicPr>
          <p:blipFill>
            <a:blip r:embed="rId4" cstate="print">
              <a:extLst/>
            </a:blip>
            <a:stretch>
              <a:fillRect/>
            </a:stretch>
          </p:blipFill>
          <p:spPr>
            <a:xfrm>
              <a:off x="0" y="0"/>
              <a:ext cx="1992789" cy="1430350"/>
            </a:xfrm>
            <a:prstGeom prst="rect">
              <a:avLst/>
            </a:prstGeom>
            <a:ln w="12700" cap="flat">
              <a:noFill/>
              <a:miter lim="400000"/>
            </a:ln>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10</a:t>
            </a:fld>
            <a:endParaRPr sz="1200">
              <a:solidFill>
                <a:srgbClr val="888888"/>
              </a:solidFill>
            </a:endParaRPr>
          </a:p>
        </p:txBody>
      </p:sp>
      <p:pic>
        <p:nvPicPr>
          <p:cNvPr id="96" name="image4.png"/>
          <p:cNvPicPr/>
          <p:nvPr/>
        </p:nvPicPr>
        <p:blipFill>
          <a:blip r:embed="rId2" cstate="print">
            <a:extLst/>
          </a:blip>
          <a:stretch>
            <a:fillRect/>
          </a:stretch>
        </p:blipFill>
        <p:spPr>
          <a:xfrm>
            <a:off x="268080" y="1729233"/>
            <a:ext cx="8778920" cy="3334552"/>
          </a:xfrm>
          <a:prstGeom prst="rect">
            <a:avLst/>
          </a:prstGeom>
          <a:ln w="12700">
            <a:miter lim="400000"/>
          </a:ln>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11</a:t>
            </a:fld>
            <a:endParaRPr sz="1200">
              <a:solidFill>
                <a:srgbClr val="888888"/>
              </a:solidFill>
            </a:endParaRPr>
          </a:p>
        </p:txBody>
      </p:sp>
      <p:pic>
        <p:nvPicPr>
          <p:cNvPr id="99" name="image5.png"/>
          <p:cNvPicPr/>
          <p:nvPr/>
        </p:nvPicPr>
        <p:blipFill>
          <a:blip r:embed="rId2" cstate="print">
            <a:extLst/>
          </a:blip>
          <a:stretch>
            <a:fillRect/>
          </a:stretch>
        </p:blipFill>
        <p:spPr>
          <a:xfrm>
            <a:off x="375120" y="-168829"/>
            <a:ext cx="8529688" cy="7195658"/>
          </a:xfrm>
          <a:prstGeom prst="rect">
            <a:avLst/>
          </a:prstGeom>
          <a:ln w="12700">
            <a:miter lim="400000"/>
          </a:ln>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lIns="0" tIns="0" rIns="0" bIns="0">
            <a:normAutofit/>
          </a:bodyPr>
          <a:lstStyle/>
          <a:p>
            <a:pPr lvl="0"/>
            <a:endParaRPr/>
          </a:p>
        </p:txBody>
      </p:sp>
      <p:sp>
        <p:nvSpPr>
          <p:cNvPr id="102" name="Shape 102"/>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12</a:t>
            </a:fld>
            <a:endParaRPr sz="1100">
              <a:solidFill>
                <a:srgbClr val="888888"/>
              </a:solidFill>
            </a:endParaRPr>
          </a:p>
        </p:txBody>
      </p:sp>
      <p:pic>
        <p:nvPicPr>
          <p:cNvPr id="103" name="image6.png"/>
          <p:cNvPicPr/>
          <p:nvPr/>
        </p:nvPicPr>
        <p:blipFill>
          <a:blip r:embed="rId2" cstate="print">
            <a:extLst/>
          </a:blip>
          <a:stretch>
            <a:fillRect/>
          </a:stretch>
        </p:blipFill>
        <p:spPr>
          <a:xfrm>
            <a:off x="-239587" y="1469297"/>
            <a:ext cx="9623174" cy="525780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body" idx="1"/>
          </p:nvPr>
        </p:nvSpPr>
        <p:spPr>
          <a:prstGeom prst="rect">
            <a:avLst/>
          </a:prstGeom>
        </p:spPr>
        <p:txBody>
          <a:bodyPr lIns="0" tIns="0" rIns="0" bIns="0">
            <a:normAutofit/>
          </a:bodyPr>
          <a:lstStyle/>
          <a:p>
            <a:pPr lvl="0"/>
            <a:endParaRPr/>
          </a:p>
        </p:txBody>
      </p:sp>
      <p:sp>
        <p:nvSpPr>
          <p:cNvPr id="106" name="Shape 106"/>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13</a:t>
            </a:fld>
            <a:endParaRPr sz="1100">
              <a:solidFill>
                <a:srgbClr val="888888"/>
              </a:solidFill>
            </a:endParaRPr>
          </a:p>
        </p:txBody>
      </p:sp>
      <p:pic>
        <p:nvPicPr>
          <p:cNvPr id="107" name="image7.png"/>
          <p:cNvPicPr/>
          <p:nvPr/>
        </p:nvPicPr>
        <p:blipFill>
          <a:blip r:embed="rId2" cstate="print">
            <a:extLst/>
          </a:blip>
          <a:stretch>
            <a:fillRect/>
          </a:stretch>
        </p:blipFill>
        <p:spPr>
          <a:xfrm>
            <a:off x="-331857" y="895225"/>
            <a:ext cx="9807714" cy="6245127"/>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body" idx="1"/>
          </p:nvPr>
        </p:nvSpPr>
        <p:spPr>
          <a:prstGeom prst="rect">
            <a:avLst/>
          </a:prstGeom>
        </p:spPr>
        <p:txBody>
          <a:bodyPr lIns="0" tIns="0" rIns="0" bIns="0">
            <a:normAutofit/>
          </a:bodyPr>
          <a:lstStyle/>
          <a:p>
            <a:pPr lvl="0"/>
            <a:endParaRPr/>
          </a:p>
        </p:txBody>
      </p:sp>
      <p:sp>
        <p:nvSpPr>
          <p:cNvPr id="110" name="Shape 110"/>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14</a:t>
            </a:fld>
            <a:endParaRPr sz="1100">
              <a:solidFill>
                <a:srgbClr val="888888"/>
              </a:solidFill>
            </a:endParaRPr>
          </a:p>
        </p:txBody>
      </p:sp>
      <p:pic>
        <p:nvPicPr>
          <p:cNvPr id="111" name="image8.png"/>
          <p:cNvPicPr/>
          <p:nvPr/>
        </p:nvPicPr>
        <p:blipFill>
          <a:blip r:embed="rId2" cstate="print">
            <a:extLst/>
          </a:blip>
          <a:stretch>
            <a:fillRect/>
          </a:stretch>
        </p:blipFill>
        <p:spPr>
          <a:xfrm>
            <a:off x="-193844" y="805748"/>
            <a:ext cx="9531688" cy="657911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pPr>
              <a:buNone/>
            </a:pPr>
            <a:endParaRPr lang="pl-PL" dirty="0"/>
          </a:p>
        </p:txBody>
      </p:sp>
      <p:graphicFrame>
        <p:nvGraphicFramePr>
          <p:cNvPr id="4" name="Tabela 3"/>
          <p:cNvGraphicFramePr>
            <a:graphicFrameLocks noGrp="1"/>
          </p:cNvGraphicFramePr>
          <p:nvPr/>
        </p:nvGraphicFramePr>
        <p:xfrm>
          <a:off x="539552" y="1700808"/>
          <a:ext cx="8064896" cy="4320480"/>
        </p:xfrm>
        <a:graphic>
          <a:graphicData uri="http://schemas.openxmlformats.org/drawingml/2006/table">
            <a:tbl>
              <a:tblPr/>
              <a:tblGrid>
                <a:gridCol w="8064896"/>
              </a:tblGrid>
              <a:tr h="1719025">
                <a:tc>
                  <a:txBody>
                    <a:bodyPr/>
                    <a:lstStyle/>
                    <a:p>
                      <a:pPr marL="90170" algn="l">
                        <a:spcAft>
                          <a:spcPts val="0"/>
                        </a:spcAft>
                      </a:pPr>
                      <a:r>
                        <a:rPr lang="pl-PL" sz="2000" b="1" dirty="0">
                          <a:solidFill>
                            <a:srgbClr val="000000"/>
                          </a:solidFill>
                          <a:latin typeface="Calibri"/>
                          <a:ea typeface="Arial"/>
                          <a:cs typeface="Calibri"/>
                        </a:rPr>
                        <a:t>4. Zakładany(-</a:t>
                      </a:r>
                      <a:r>
                        <a:rPr lang="pl-PL" sz="2000" b="1" dirty="0" err="1">
                          <a:solidFill>
                            <a:srgbClr val="000000"/>
                          </a:solidFill>
                          <a:latin typeface="Calibri"/>
                          <a:ea typeface="Arial"/>
                          <a:cs typeface="Calibri"/>
                        </a:rPr>
                        <a:t>ne</a:t>
                      </a:r>
                      <a:r>
                        <a:rPr lang="pl-PL" sz="2000" b="1" dirty="0">
                          <a:solidFill>
                            <a:srgbClr val="000000"/>
                          </a:solidFill>
                          <a:latin typeface="Calibri"/>
                          <a:ea typeface="Arial"/>
                          <a:cs typeface="Calibri"/>
                        </a:rPr>
                        <a:t>) cel(e) realizacji zadania publicznego</a:t>
                      </a:r>
                      <a:endParaRPr lang="pl-PL" sz="2000" dirty="0">
                        <a:solidFill>
                          <a:srgbClr val="000000"/>
                        </a:solidFill>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601455">
                <a:tc>
                  <a:txBody>
                    <a:bodyPr/>
                    <a:lstStyle/>
                    <a:p>
                      <a:pPr algn="just">
                        <a:lnSpc>
                          <a:spcPct val="150000"/>
                        </a:lnSpc>
                        <a:spcAft>
                          <a:spcPts val="0"/>
                        </a:spcAft>
                      </a:pPr>
                      <a:r>
                        <a:rPr lang="pl-PL" sz="2000" b="1" dirty="0" smtClean="0">
                          <a:solidFill>
                            <a:srgbClr val="FF0000"/>
                          </a:solidFill>
                          <a:latin typeface="Calibri"/>
                          <a:ea typeface="Times New Roman"/>
                          <a:cs typeface="Calibri"/>
                        </a:rPr>
                        <a:t>W TYM POLU NALEŻY WSKAZAĆ, JAKIE CELE ORGANIZACJA STARAJĄCA SIĘ O DOTACJĘ CHCE OSIĄGNĄĆ POPRZEZ REALIZACJĘ TEGO PROJEKTU. </a:t>
                      </a:r>
                    </a:p>
                    <a:p>
                      <a:pPr algn="just">
                        <a:lnSpc>
                          <a:spcPct val="150000"/>
                        </a:lnSpc>
                        <a:spcAft>
                          <a:spcPts val="0"/>
                        </a:spcAft>
                      </a:pPr>
                      <a:r>
                        <a:rPr lang="pl-PL" sz="2000" b="1" dirty="0" smtClean="0">
                          <a:solidFill>
                            <a:srgbClr val="FF0000"/>
                          </a:solidFill>
                          <a:latin typeface="Calibri"/>
                          <a:ea typeface="Times New Roman"/>
                          <a:cs typeface="Calibri"/>
                        </a:rPr>
                        <a:t>CELE POWINNY ODNOSIĆ</a:t>
                      </a:r>
                      <a:r>
                        <a:rPr lang="pl-PL" sz="2000" b="1" baseline="0" dirty="0" smtClean="0">
                          <a:solidFill>
                            <a:srgbClr val="FF0000"/>
                          </a:solidFill>
                          <a:latin typeface="Calibri"/>
                          <a:ea typeface="Times New Roman"/>
                          <a:cs typeface="Calibri"/>
                        </a:rPr>
                        <a:t> SIĘ DO POTRZEB OPISANYCH W POLU 2. </a:t>
                      </a:r>
                      <a:endParaRPr lang="pl-PL" sz="2000" b="1" dirty="0">
                        <a:solidFill>
                          <a:srgbClr val="FF0000"/>
                        </a:solidFill>
                        <a:latin typeface="Calibri"/>
                        <a:ea typeface="Times New Roman"/>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idx="1"/>
          </p:nvPr>
        </p:nvSpPr>
        <p:spPr>
          <a:prstGeom prst="rect">
            <a:avLst/>
          </a:prstGeom>
        </p:spPr>
        <p:txBody>
          <a:bodyPr lIns="0" tIns="0" rIns="0" bIns="0">
            <a:normAutofit/>
          </a:bodyPr>
          <a:lstStyle/>
          <a:p>
            <a:pPr lvl="0"/>
            <a:endParaRPr/>
          </a:p>
        </p:txBody>
      </p:sp>
      <p:sp>
        <p:nvSpPr>
          <p:cNvPr id="114" name="Shape 114"/>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16</a:t>
            </a:fld>
            <a:endParaRPr sz="1100">
              <a:solidFill>
                <a:srgbClr val="888888"/>
              </a:solidFill>
            </a:endParaRPr>
          </a:p>
        </p:txBody>
      </p:sp>
      <p:pic>
        <p:nvPicPr>
          <p:cNvPr id="115" name="image9.png"/>
          <p:cNvPicPr/>
          <p:nvPr/>
        </p:nvPicPr>
        <p:blipFill>
          <a:blip r:embed="rId2" cstate="print">
            <a:extLst/>
          </a:blip>
          <a:stretch>
            <a:fillRect/>
          </a:stretch>
        </p:blipFill>
        <p:spPr>
          <a:xfrm>
            <a:off x="132822" y="-88285"/>
            <a:ext cx="8455585" cy="703456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body" idx="1"/>
          </p:nvPr>
        </p:nvSpPr>
        <p:spPr>
          <a:prstGeom prst="rect">
            <a:avLst/>
          </a:prstGeom>
        </p:spPr>
        <p:txBody>
          <a:bodyPr lIns="0" tIns="0" rIns="0" bIns="0">
            <a:normAutofit/>
          </a:bodyPr>
          <a:lstStyle/>
          <a:p>
            <a:pPr lvl="0"/>
            <a:endParaRPr/>
          </a:p>
        </p:txBody>
      </p:sp>
      <p:sp>
        <p:nvSpPr>
          <p:cNvPr id="118" name="Shape 118"/>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17</a:t>
            </a:fld>
            <a:endParaRPr sz="1100">
              <a:solidFill>
                <a:srgbClr val="888888"/>
              </a:solidFill>
            </a:endParaRPr>
          </a:p>
        </p:txBody>
      </p:sp>
      <p:pic>
        <p:nvPicPr>
          <p:cNvPr id="119" name="image10.png"/>
          <p:cNvPicPr/>
          <p:nvPr/>
        </p:nvPicPr>
        <p:blipFill>
          <a:blip r:embed="rId2" cstate="print">
            <a:extLst/>
          </a:blip>
          <a:stretch>
            <a:fillRect/>
          </a:stretch>
        </p:blipFill>
        <p:spPr>
          <a:xfrm>
            <a:off x="-15036" y="100469"/>
            <a:ext cx="9453472" cy="598143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18</a:t>
            </a:fld>
            <a:endParaRPr sz="1100">
              <a:solidFill>
                <a:srgbClr val="888888"/>
              </a:solidFill>
            </a:endParaRPr>
          </a:p>
        </p:txBody>
      </p:sp>
      <p:pic>
        <p:nvPicPr>
          <p:cNvPr id="122" name="image11.png"/>
          <p:cNvPicPr/>
          <p:nvPr/>
        </p:nvPicPr>
        <p:blipFill>
          <a:blip r:embed="rId2" cstate="print">
            <a:extLst/>
          </a:blip>
          <a:stretch>
            <a:fillRect/>
          </a:stretch>
        </p:blipFill>
        <p:spPr>
          <a:xfrm>
            <a:off x="708274" y="0"/>
            <a:ext cx="7956054" cy="68580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19</a:t>
            </a:fld>
            <a:endParaRPr sz="1100">
              <a:solidFill>
                <a:srgbClr val="888888"/>
              </a:solidFill>
            </a:endParaRPr>
          </a:p>
        </p:txBody>
      </p:sp>
      <p:pic>
        <p:nvPicPr>
          <p:cNvPr id="125" name="image12.png"/>
          <p:cNvPicPr/>
          <p:nvPr/>
        </p:nvPicPr>
        <p:blipFill>
          <a:blip r:embed="rId2" cstate="print">
            <a:extLst/>
          </a:blip>
          <a:stretch>
            <a:fillRect/>
          </a:stretch>
        </p:blipFill>
        <p:spPr>
          <a:xfrm>
            <a:off x="2344478" y="0"/>
            <a:ext cx="4455044" cy="685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457200" y="274637"/>
            <a:ext cx="8229600" cy="1143004"/>
          </a:xfrm>
          <a:prstGeom prst="rect">
            <a:avLst/>
          </a:prstGeom>
        </p:spPr>
        <p:txBody>
          <a:bodyPr lIns="0" tIns="0" rIns="0" bIns="0">
            <a:normAutofit/>
          </a:bodyPr>
          <a:lstStyle/>
          <a:p>
            <a:pPr lvl="0" defTabSz="877822">
              <a:defRPr sz="4200"/>
            </a:pPr>
            <a:endParaRPr/>
          </a:p>
        </p:txBody>
      </p:sp>
      <p:sp>
        <p:nvSpPr>
          <p:cNvPr id="63" name="Shape 63"/>
          <p:cNvSpPr>
            <a:spLocks noGrp="1"/>
          </p:cNvSpPr>
          <p:nvPr>
            <p:ph type="body" idx="1"/>
          </p:nvPr>
        </p:nvSpPr>
        <p:spPr>
          <a:xfrm>
            <a:off x="457200" y="1600200"/>
            <a:ext cx="8229600" cy="4525963"/>
          </a:xfrm>
          <a:prstGeom prst="rect">
            <a:avLst/>
          </a:prstGeom>
        </p:spPr>
        <p:txBody>
          <a:bodyPr lIns="0" tIns="0" rIns="0" bIns="0">
            <a:normAutofit/>
          </a:bodyPr>
          <a:lstStyle/>
          <a:p>
            <a:pPr marL="301752" lvl="0" indent="-301752" algn="ctr" defTabSz="804672">
              <a:spcBef>
                <a:spcPts val="600"/>
              </a:spcBef>
              <a:buSzTx/>
              <a:buNone/>
              <a:defRPr sz="1800"/>
            </a:pPr>
            <a:r>
              <a:rPr sz="2800" b="1"/>
              <a:t>Rozporządzenie Ministra Rodziny, </a:t>
            </a:r>
          </a:p>
          <a:p>
            <a:pPr marL="301752" lvl="0" indent="-301752" algn="ctr" defTabSz="804672">
              <a:spcBef>
                <a:spcPts val="600"/>
              </a:spcBef>
              <a:buSzTx/>
              <a:buNone/>
              <a:defRPr sz="1800"/>
            </a:pPr>
            <a:r>
              <a:rPr sz="2800" b="1"/>
              <a:t>Pracy i Polityki Społecznej </a:t>
            </a:r>
          </a:p>
          <a:p>
            <a:pPr marL="301752" lvl="0" indent="-301752" algn="ctr" defTabSz="804672">
              <a:spcBef>
                <a:spcPts val="600"/>
              </a:spcBef>
              <a:buSzTx/>
              <a:buNone/>
              <a:defRPr sz="1800"/>
            </a:pPr>
            <a:r>
              <a:rPr sz="2800" b="1"/>
              <a:t>z dnia 17 sierpnia 2016 r. </a:t>
            </a:r>
          </a:p>
          <a:p>
            <a:pPr marL="301752" lvl="0" indent="-301752" algn="ctr" defTabSz="804672">
              <a:spcBef>
                <a:spcPts val="600"/>
              </a:spcBef>
              <a:buSzTx/>
              <a:buNone/>
              <a:defRPr sz="1800"/>
            </a:pPr>
            <a:endParaRPr sz="2800" b="1"/>
          </a:p>
          <a:p>
            <a:pPr marL="301752" lvl="0" indent="-301752" algn="ctr" defTabSz="804672">
              <a:spcBef>
                <a:spcPts val="600"/>
              </a:spcBef>
              <a:buSzTx/>
              <a:buNone/>
              <a:defRPr sz="1800"/>
            </a:pPr>
            <a:r>
              <a:rPr sz="2800" b="1"/>
              <a:t>w sprawie wzoru ofert i ramowych wzorów umów dotyczących realizacji zadań publicznych oraz wzorów sprawozdań z wykonania tych zadań.</a:t>
            </a:r>
          </a:p>
        </p:txBody>
      </p:sp>
      <p:sp>
        <p:nvSpPr>
          <p:cNvPr id="64" name="Shape 64"/>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a:t>
            </a:fld>
            <a:endParaRPr sz="1200">
              <a:solidFill>
                <a:srgbClr val="888888"/>
              </a:solidFill>
            </a:endParaRPr>
          </a:p>
        </p:txBody>
      </p:sp>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20</a:t>
            </a:fld>
            <a:endParaRPr sz="1100">
              <a:solidFill>
                <a:srgbClr val="888888"/>
              </a:solidFill>
            </a:endParaRPr>
          </a:p>
        </p:txBody>
      </p:sp>
      <p:pic>
        <p:nvPicPr>
          <p:cNvPr id="128" name="image13.png"/>
          <p:cNvPicPr/>
          <p:nvPr/>
        </p:nvPicPr>
        <p:blipFill>
          <a:blip r:embed="rId2" cstate="print">
            <a:extLst/>
          </a:blip>
          <a:stretch>
            <a:fillRect/>
          </a:stretch>
        </p:blipFill>
        <p:spPr>
          <a:xfrm>
            <a:off x="128001" y="0"/>
            <a:ext cx="8532398" cy="68580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21</a:t>
            </a:fld>
            <a:endParaRPr sz="1100">
              <a:solidFill>
                <a:srgbClr val="888888"/>
              </a:solidFill>
            </a:endParaRPr>
          </a:p>
        </p:txBody>
      </p:sp>
      <p:pic>
        <p:nvPicPr>
          <p:cNvPr id="131" name="image14.png"/>
          <p:cNvPicPr/>
          <p:nvPr/>
        </p:nvPicPr>
        <p:blipFill>
          <a:blip r:embed="rId2" cstate="print">
            <a:extLst/>
          </a:blip>
          <a:stretch>
            <a:fillRect/>
          </a:stretch>
        </p:blipFill>
        <p:spPr>
          <a:xfrm>
            <a:off x="334188" y="996949"/>
            <a:ext cx="8587562" cy="498051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2075"/>
            <a:ext cx="8229600" cy="960661"/>
          </a:xfrm>
        </p:spPr>
        <p:txBody>
          <a:bodyPr/>
          <a:lstStyle/>
          <a:p>
            <a:pPr algn="r"/>
            <a:r>
              <a:rPr lang="pl-PL" sz="2400" b="1" dirty="0" smtClean="0"/>
              <a:t>8. Kalkulacja przewidywanych kosztów na rok……</a:t>
            </a:r>
            <a:endParaRPr lang="pl-PL" sz="2400" b="1" dirty="0"/>
          </a:p>
        </p:txBody>
      </p:sp>
      <p:sp>
        <p:nvSpPr>
          <p:cNvPr id="3" name="Symbol zastępczy tekstu 2"/>
          <p:cNvSpPr>
            <a:spLocks noGrp="1"/>
          </p:cNvSpPr>
          <p:nvPr>
            <p:ph type="body" idx="1"/>
          </p:nvPr>
        </p:nvSpPr>
        <p:spPr>
          <a:xfrm>
            <a:off x="457200" y="908720"/>
            <a:ext cx="8229600" cy="5949280"/>
          </a:xfrm>
        </p:spPr>
        <p:txBody>
          <a:bodyPr/>
          <a:lstStyle/>
          <a:p>
            <a:r>
              <a:rPr lang="pl-PL" sz="1600" dirty="0" smtClean="0"/>
              <a:t>Kalkulacja kosztów (czyli budżet lub kosztorys projektu) to tabela składająca się z dwóch części: kosztów merytorycznych i kosztów obsługi zadania publicznego.  Nowością – w  stosunku do starego wzoru formularza – jest to, że zrezygnowano z wydzielenia tzw. kosztów „innych” , w tym wyposażenia i promocji. W związku z tym koszty promocji i wyposażenia  należy przypisywać do kosztów merytorycznych. Koszty administracyjne są zdefiniowane jako te, które są wynikiem „działań o charakterze administracyjnym, nadzorczym i kontrolnym, w tym z obsługą finansową i prawną projektu”.</a:t>
            </a:r>
          </a:p>
          <a:p>
            <a:r>
              <a:rPr lang="pl-PL" sz="1600" dirty="0" smtClean="0"/>
              <a:t>Do kalkulacji wprowadzono ponadto możliwość wyceny wkładu rzeczowego – zależy to od decyzji organu ogłaszającego konkurs. Informacji o takiej możliwości szukać należy w ogłoszeniu konkursowym. W przypadku, gdy urząd nie zezwala na wycenę wkładu rzeczowego – nie należy wypełniać kolumny „z wkładu rzeczowego” w tabeli kalkulacji kosztów</a:t>
            </a:r>
            <a:r>
              <a:rPr lang="pl-PL" sz="1600" dirty="0" smtClean="0"/>
              <a:t>. Wkładem rzeczowym są np. nieruchomości, środki transportu, maszyny, urządzenia. Zasobem rzeczowym może być również zasób udostępniony, względnie świadczona na rzecz tej organizacji </a:t>
            </a:r>
            <a:r>
              <a:rPr lang="pl-PL" sz="1600" dirty="0" smtClean="0"/>
              <a:t>przez inny podmiot nieodpłatnie (np. usługa transportowa, hotelowa, poligraficzna itp.) planowana do wykorzystania w realizacji zadania publicznego.</a:t>
            </a:r>
          </a:p>
          <a:p>
            <a:r>
              <a:rPr lang="pl-PL" sz="1600" dirty="0" smtClean="0"/>
              <a:t>Kolejną </a:t>
            </a:r>
            <a:r>
              <a:rPr lang="pl-PL" sz="1600" dirty="0" smtClean="0"/>
              <a:t>nowością jest ostatnia kolumna tabeli – „Numer/y lub nazwa/y działania/</a:t>
            </a:r>
            <a:r>
              <a:rPr lang="pl-PL" sz="1600" dirty="0" err="1" smtClean="0"/>
              <a:t>ań</a:t>
            </a:r>
            <a:r>
              <a:rPr lang="pl-PL" sz="1600" dirty="0" smtClean="0"/>
              <a:t> zgodnie z harmonogramem”. Wyszczególnione w kalkulacji koszty muszą być jednoznacznie przypisane do konkretnych działań, podanych w harmonogramie, w polu nr  7.</a:t>
            </a:r>
          </a:p>
          <a:p>
            <a:r>
              <a:rPr lang="pl-PL" sz="1600" dirty="0" smtClean="0"/>
              <a:t>Uwaga! W ogłoszeniach konkursowych podaje się dopuszczalną największą wartość wkładu osobowego i minimalną wkładu własnego finansowego (dla zadań w trybie </a:t>
            </a:r>
            <a:r>
              <a:rPr lang="pl-PL" sz="1600" dirty="0" err="1" smtClean="0"/>
              <a:t>wspracia</a:t>
            </a:r>
            <a:r>
              <a:rPr lang="pl-PL" sz="1600" dirty="0" smtClean="0"/>
              <a:t>). Należy zwrócić uwagę, czy podane „progi” odnoszą się do całkowitych kosztów realizacji projektu, czy do kwoty dotacji.</a:t>
            </a:r>
          </a:p>
          <a:p>
            <a:pPr>
              <a:buNone/>
            </a:pPr>
            <a:endParaRPr lang="pl-PL"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23</a:t>
            </a:fld>
            <a:endParaRPr sz="1100">
              <a:solidFill>
                <a:srgbClr val="888888"/>
              </a:solidFill>
            </a:endParaRPr>
          </a:p>
        </p:txBody>
      </p:sp>
      <p:pic>
        <p:nvPicPr>
          <p:cNvPr id="135" name="image15.png"/>
          <p:cNvPicPr/>
          <p:nvPr/>
        </p:nvPicPr>
        <p:blipFill>
          <a:blip r:embed="rId2" cstate="print">
            <a:extLst/>
          </a:blip>
          <a:stretch>
            <a:fillRect/>
          </a:stretch>
        </p:blipFill>
        <p:spPr>
          <a:xfrm>
            <a:off x="2007916" y="73656"/>
            <a:ext cx="5340893" cy="714248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24</a:t>
            </a:fld>
            <a:endParaRPr sz="1100">
              <a:solidFill>
                <a:srgbClr val="888888"/>
              </a:solidFill>
            </a:endParaRPr>
          </a:p>
        </p:txBody>
      </p:sp>
      <p:pic>
        <p:nvPicPr>
          <p:cNvPr id="138" name="image16.png"/>
          <p:cNvPicPr/>
          <p:nvPr/>
        </p:nvPicPr>
        <p:blipFill>
          <a:blip r:embed="rId2" cstate="print">
            <a:extLst/>
          </a:blip>
          <a:stretch>
            <a:fillRect/>
          </a:stretch>
        </p:blipFill>
        <p:spPr>
          <a:xfrm>
            <a:off x="-2259" y="0"/>
            <a:ext cx="8716717" cy="685800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25</a:t>
            </a:fld>
            <a:endParaRPr sz="1100">
              <a:solidFill>
                <a:srgbClr val="888888"/>
              </a:solidFill>
            </a:endParaRPr>
          </a:p>
        </p:txBody>
      </p:sp>
      <p:pic>
        <p:nvPicPr>
          <p:cNvPr id="141" name="image17.png"/>
          <p:cNvPicPr/>
          <p:nvPr/>
        </p:nvPicPr>
        <p:blipFill>
          <a:blip r:embed="rId2" cstate="print">
            <a:extLst/>
          </a:blip>
          <a:stretch>
            <a:fillRect/>
          </a:stretch>
        </p:blipFill>
        <p:spPr>
          <a:xfrm>
            <a:off x="0" y="1168181"/>
            <a:ext cx="9144000" cy="452163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2075"/>
            <a:ext cx="8208912" cy="1176685"/>
          </a:xfrm>
        </p:spPr>
        <p:txBody>
          <a:bodyPr/>
          <a:lstStyle/>
          <a:p>
            <a:pPr algn="r"/>
            <a:r>
              <a:rPr lang="pl-PL" sz="2000" b="1" dirty="0" smtClean="0"/>
              <a:t>9. Przewidywane źródła finansowania zadania publicznego</a:t>
            </a:r>
            <a:endParaRPr lang="pl-PL" sz="2000" dirty="0"/>
          </a:p>
        </p:txBody>
      </p:sp>
      <p:sp>
        <p:nvSpPr>
          <p:cNvPr id="3" name="Symbol zastępczy tekstu 2"/>
          <p:cNvSpPr>
            <a:spLocks noGrp="1"/>
          </p:cNvSpPr>
          <p:nvPr>
            <p:ph type="body" idx="1"/>
          </p:nvPr>
        </p:nvSpPr>
        <p:spPr>
          <a:xfrm>
            <a:off x="457200" y="1268760"/>
            <a:ext cx="8229600" cy="5589240"/>
          </a:xfrm>
        </p:spPr>
        <p:txBody>
          <a:bodyPr/>
          <a:lstStyle/>
          <a:p>
            <a:r>
              <a:rPr lang="pl-PL" sz="2000" dirty="0" smtClean="0"/>
              <a:t>W tabeli źródeł finansowania również zaszły zmiany. Uporządkowano nazewnictwo: inne środki, poza dotacją, które oferent zamierza przeznaczyć na realizację projektu, składają się z czterech rodzajów: własnych; pochodzących od odbiorców; innych publicznych (tj. dotacje z budżetu państwa lub budżetu jednostki samorządu terytorialnego, </a:t>
            </a:r>
            <a:r>
              <a:rPr lang="pl-PL" sz="2000" dirty="0" err="1" smtClean="0"/>
              <a:t>funduszy</a:t>
            </a:r>
            <a:r>
              <a:rPr lang="pl-PL" sz="2000" dirty="0" smtClean="0"/>
              <a:t> celowych, środki z </a:t>
            </a:r>
            <a:r>
              <a:rPr lang="pl-PL" sz="2000" dirty="0" err="1" smtClean="0"/>
              <a:t>funduszy</a:t>
            </a:r>
            <a:r>
              <a:rPr lang="pl-PL" sz="2000" dirty="0" smtClean="0"/>
              <a:t> strukturalnych); oraz pozostałych. Jeśli organizacja „dokłada” do projektu  środki z innych źródeł publicznych, to ma obowiązek wskazania organu. Wcześniej podawanie tych informacji nie było obowiązkowe.</a:t>
            </a:r>
          </a:p>
          <a:p>
            <a:r>
              <a:rPr lang="pl-PL" sz="2000" dirty="0" smtClean="0"/>
              <a:t>Oferent ma obowiązek </a:t>
            </a:r>
            <a:r>
              <a:rPr lang="pl-PL" sz="2000" dirty="0" smtClean="0"/>
              <a:t>obliczyć, procentowy udział kwoty dotacji w całkowitych kosztach zadania publicznego, a także jaki jest procentowy udział innych środków finansowych w stosunku do dotacji (należy podzielić pole 2 przez pole 1) oraz obliczyć procentowy udział wkładu osobowego i rzeczowego w stosunku do kwoty dotacji (podzielić pole 3 przez pole 1). Obydwie dane należy podać z dokładnością do dwóch miejsc po przecinku.</a:t>
            </a:r>
          </a:p>
          <a:p>
            <a:r>
              <a:rPr lang="pl-PL" sz="2000" b="1" dirty="0" smtClean="0"/>
              <a:t>Uwaga!</a:t>
            </a:r>
            <a:r>
              <a:rPr lang="pl-PL" sz="2000" dirty="0" smtClean="0"/>
              <a:t> Pola 4 oraz 5 i 5 nie sumują się do 100%.</a:t>
            </a:r>
          </a:p>
          <a:p>
            <a:pPr>
              <a:buNone/>
            </a:pPr>
            <a:endParaRPr lang="pl-PL"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27</a:t>
            </a:fld>
            <a:endParaRPr sz="1100">
              <a:solidFill>
                <a:srgbClr val="888888"/>
              </a:solidFill>
            </a:endParaRPr>
          </a:p>
        </p:txBody>
      </p:sp>
      <p:pic>
        <p:nvPicPr>
          <p:cNvPr id="144" name="image18.png"/>
          <p:cNvPicPr/>
          <p:nvPr/>
        </p:nvPicPr>
        <p:blipFill>
          <a:blip r:embed="rId2" cstate="print">
            <a:extLst/>
          </a:blip>
          <a:stretch>
            <a:fillRect/>
          </a:stretch>
        </p:blipFill>
        <p:spPr>
          <a:xfrm>
            <a:off x="1330680" y="0"/>
            <a:ext cx="6482640" cy="68580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28</a:t>
            </a:fld>
            <a:endParaRPr sz="1100">
              <a:solidFill>
                <a:srgbClr val="888888"/>
              </a:solidFill>
            </a:endParaRPr>
          </a:p>
        </p:txBody>
      </p:sp>
      <p:pic>
        <p:nvPicPr>
          <p:cNvPr id="147" name="image19.png"/>
          <p:cNvPicPr/>
          <p:nvPr/>
        </p:nvPicPr>
        <p:blipFill>
          <a:blip r:embed="rId2" cstate="print">
            <a:extLst/>
          </a:blip>
          <a:stretch>
            <a:fillRect/>
          </a:stretch>
        </p:blipFill>
        <p:spPr>
          <a:xfrm>
            <a:off x="2058791" y="0"/>
            <a:ext cx="6753618" cy="68580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29</a:t>
            </a:fld>
            <a:endParaRPr sz="1100">
              <a:solidFill>
                <a:srgbClr val="888888"/>
              </a:solidFill>
            </a:endParaRPr>
          </a:p>
        </p:txBody>
      </p:sp>
      <p:pic>
        <p:nvPicPr>
          <p:cNvPr id="150" name="image20.png"/>
          <p:cNvPicPr/>
          <p:nvPr/>
        </p:nvPicPr>
        <p:blipFill>
          <a:blip r:embed="rId2" cstate="print">
            <a:extLst/>
          </a:blip>
          <a:stretch>
            <a:fillRect/>
          </a:stretch>
        </p:blipFill>
        <p:spPr>
          <a:xfrm>
            <a:off x="0" y="1003708"/>
            <a:ext cx="9144000" cy="48505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457200" y="274637"/>
            <a:ext cx="8229600" cy="1143004"/>
          </a:xfrm>
          <a:prstGeom prst="rect">
            <a:avLst/>
          </a:prstGeom>
        </p:spPr>
        <p:txBody>
          <a:bodyPr lIns="0" tIns="0" rIns="0" bIns="0">
            <a:normAutofit/>
          </a:bodyPr>
          <a:lstStyle>
            <a:lvl1pPr defTabSz="905255">
              <a:defRPr sz="3500" b="1"/>
            </a:lvl1pPr>
          </a:lstStyle>
          <a:p>
            <a:pPr lvl="0">
              <a:defRPr sz="1800" b="0"/>
            </a:pPr>
            <a:r>
              <a:rPr sz="3500" b="1"/>
              <a:t>Dlaczego zmiany?</a:t>
            </a:r>
          </a:p>
        </p:txBody>
      </p:sp>
      <p:sp>
        <p:nvSpPr>
          <p:cNvPr id="67" name="Shape 67"/>
          <p:cNvSpPr>
            <a:spLocks noGrp="1"/>
          </p:cNvSpPr>
          <p:nvPr>
            <p:ph type="body" idx="1"/>
          </p:nvPr>
        </p:nvSpPr>
        <p:spPr>
          <a:xfrm>
            <a:off x="457200" y="1360289"/>
            <a:ext cx="8229600" cy="5178823"/>
          </a:xfrm>
          <a:prstGeom prst="rect">
            <a:avLst/>
          </a:prstGeom>
        </p:spPr>
        <p:txBody>
          <a:bodyPr lIns="0" tIns="0" rIns="0" bIns="0">
            <a:normAutofit lnSpcReduction="10000"/>
          </a:bodyPr>
          <a:lstStyle/>
          <a:p>
            <a:pPr marL="0" lvl="0" indent="0" defTabSz="268559">
              <a:lnSpc>
                <a:spcPct val="150000"/>
              </a:lnSpc>
              <a:spcBef>
                <a:spcPts val="0"/>
              </a:spcBef>
              <a:buSzTx/>
              <a:buNone/>
              <a:defRPr sz="1800"/>
            </a:pPr>
            <a:r>
              <a:rPr sz="1518">
                <a:solidFill>
                  <a:srgbClr val="050505"/>
                </a:solidFill>
                <a:latin typeface="Times"/>
                <a:ea typeface="Times"/>
                <a:cs typeface="Times"/>
                <a:sym typeface="Times"/>
              </a:rPr>
              <a:t>Nowe rozporządzenie w sprawie wzorów wydane zostało w związku z wejściem w życie ustawy z dnia 5 sierpnia 2015 r. o zmianie ustawy o działalności pożytku publicznego i o wolontariacie oraz ustawy o fundacjach.</a:t>
            </a:r>
          </a:p>
          <a:p>
            <a:pPr marL="0" lvl="0" indent="0" defTabSz="268559">
              <a:lnSpc>
                <a:spcPct val="150000"/>
              </a:lnSpc>
              <a:spcBef>
                <a:spcPts val="0"/>
              </a:spcBef>
              <a:buSzTx/>
              <a:buNone/>
              <a:defRPr sz="1800"/>
            </a:pPr>
            <a:endParaRPr sz="1518">
              <a:solidFill>
                <a:srgbClr val="050505"/>
              </a:solidFill>
              <a:latin typeface="Times"/>
              <a:ea typeface="Times"/>
              <a:cs typeface="Times"/>
              <a:sym typeface="Times"/>
            </a:endParaRPr>
          </a:p>
          <a:p>
            <a:pPr marL="0" lvl="0" indent="0" defTabSz="268559">
              <a:lnSpc>
                <a:spcPct val="150000"/>
              </a:lnSpc>
              <a:spcBef>
                <a:spcPts val="0"/>
              </a:spcBef>
              <a:buSzTx/>
              <a:buNone/>
              <a:defRPr sz="1800"/>
            </a:pPr>
            <a:r>
              <a:rPr sz="1518">
                <a:latin typeface="Times"/>
                <a:ea typeface="Times"/>
                <a:cs typeface="Times"/>
                <a:sym typeface="Times"/>
              </a:rPr>
              <a:t>Ustawa z sierpnia 2015 r. zmieniła m.in. art. 19 ustawy o pożytku zawierający upoważnienie do wydania rozporządzenia określającego formularze stosowane przez administrację różnych szczebli w konkursach na realizację zadań publicznych.</a:t>
            </a:r>
          </a:p>
          <a:p>
            <a:pPr marL="0" lvl="0" indent="0" defTabSz="268559">
              <a:lnSpc>
                <a:spcPct val="150000"/>
              </a:lnSpc>
              <a:spcBef>
                <a:spcPts val="0"/>
              </a:spcBef>
              <a:buSzTx/>
              <a:buNone/>
              <a:defRPr sz="1800"/>
            </a:pPr>
            <a:endParaRPr sz="1518">
              <a:latin typeface="Times"/>
              <a:ea typeface="Times"/>
              <a:cs typeface="Times"/>
              <a:sym typeface="Times"/>
            </a:endParaRPr>
          </a:p>
          <a:p>
            <a:pPr marL="0" lvl="0" indent="0" defTabSz="268559">
              <a:lnSpc>
                <a:spcPct val="150000"/>
              </a:lnSpc>
              <a:spcBef>
                <a:spcPts val="0"/>
              </a:spcBef>
              <a:buSzTx/>
              <a:buNone/>
              <a:defRPr sz="1800"/>
            </a:pPr>
            <a:r>
              <a:rPr sz="1518">
                <a:latin typeface="Times"/>
                <a:ea typeface="Times"/>
                <a:cs typeface="Times"/>
                <a:sym typeface="Times"/>
              </a:rPr>
              <a:t>Wraz z nowelizacją, opisany został w ustawie regranting. Co prawda to określenie nie pojawia się w treści artykułów, jednak działania będące istotą regrantingu scharakteryzowano w dodanym do ustawy art. 16a.</a:t>
            </a:r>
          </a:p>
          <a:p>
            <a:pPr marL="0" lvl="0" indent="0" defTabSz="268559">
              <a:lnSpc>
                <a:spcPct val="150000"/>
              </a:lnSpc>
              <a:spcBef>
                <a:spcPts val="0"/>
              </a:spcBef>
              <a:buSzTx/>
              <a:buNone/>
              <a:defRPr sz="1800"/>
            </a:pPr>
            <a:endParaRPr sz="1518">
              <a:latin typeface="Times"/>
              <a:ea typeface="Times"/>
              <a:cs typeface="Times"/>
              <a:sym typeface="Times"/>
            </a:endParaRPr>
          </a:p>
          <a:p>
            <a:pPr marL="0" lvl="0" indent="0" defTabSz="268559">
              <a:lnSpc>
                <a:spcPct val="150000"/>
              </a:lnSpc>
              <a:spcBef>
                <a:spcPts val="0"/>
              </a:spcBef>
              <a:buSzTx/>
              <a:buNone/>
              <a:defRPr sz="1800"/>
            </a:pPr>
            <a:r>
              <a:rPr sz="1518">
                <a:latin typeface="Times"/>
                <a:ea typeface="Times"/>
                <a:cs typeface="Times"/>
                <a:sym typeface="Times"/>
              </a:rPr>
              <a:t>Konkursy na zasadach ogólnych oraz konkursy z regrantingiem (gdzie organizacja "operator" przyjmuje zlecenie od organu i podzleca realizację zadania innym organizacjom "realizatorom") wymagają różnych formularzy (wzorów ofert, umów i sprawozdań). Nowe rozporządzenie miało za zadanie określić te wzory z uwzględnieniem tych dwóch specyfik: specyfiki "zwykłych" konkursów i konkursów z regrantingiem.</a:t>
            </a:r>
          </a:p>
        </p:txBody>
      </p:sp>
      <p:sp>
        <p:nvSpPr>
          <p:cNvPr id="68" name="Shape 68"/>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a:t>
            </a:fld>
            <a:endParaRPr sz="1200">
              <a:solidFill>
                <a:srgbClr val="888888"/>
              </a:solidFill>
            </a:endParaRPr>
          </a:p>
        </p:txBody>
      </p:sp>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30</a:t>
            </a:fld>
            <a:endParaRPr sz="1100">
              <a:solidFill>
                <a:srgbClr val="888888"/>
              </a:solidFill>
            </a:endParaRPr>
          </a:p>
        </p:txBody>
      </p:sp>
      <p:pic>
        <p:nvPicPr>
          <p:cNvPr id="153" name="image21.png"/>
          <p:cNvPicPr/>
          <p:nvPr/>
        </p:nvPicPr>
        <p:blipFill>
          <a:blip r:embed="rId2" cstate="print">
            <a:extLst/>
          </a:blip>
          <a:stretch>
            <a:fillRect/>
          </a:stretch>
        </p:blipFill>
        <p:spPr>
          <a:xfrm>
            <a:off x="0" y="942666"/>
            <a:ext cx="9144000" cy="449006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31</a:t>
            </a:fld>
            <a:endParaRPr sz="1100">
              <a:solidFill>
                <a:srgbClr val="888888"/>
              </a:solidFill>
            </a:endParaRPr>
          </a:p>
        </p:txBody>
      </p:sp>
      <p:pic>
        <p:nvPicPr>
          <p:cNvPr id="156" name="image22.png"/>
          <p:cNvPicPr/>
          <p:nvPr/>
        </p:nvPicPr>
        <p:blipFill>
          <a:blip r:embed="rId2" cstate="print">
            <a:extLst/>
          </a:blip>
          <a:stretch>
            <a:fillRect/>
          </a:stretch>
        </p:blipFill>
        <p:spPr>
          <a:xfrm>
            <a:off x="0" y="1193800"/>
            <a:ext cx="9144000" cy="44704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6553200" y="6251889"/>
            <a:ext cx="2133600" cy="1524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defTabSz="850391">
              <a:defRPr sz="1100"/>
            </a:lvl1p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32</a:t>
            </a:fld>
            <a:endParaRPr sz="1100">
              <a:solidFill>
                <a:srgbClr val="888888"/>
              </a:solidFill>
            </a:endParaRPr>
          </a:p>
        </p:txBody>
      </p:sp>
      <p:pic>
        <p:nvPicPr>
          <p:cNvPr id="159" name="image23.png"/>
          <p:cNvPicPr/>
          <p:nvPr/>
        </p:nvPicPr>
        <p:blipFill>
          <a:blip r:embed="rId2" cstate="print">
            <a:extLst/>
          </a:blip>
          <a:stretch>
            <a:fillRect/>
          </a:stretch>
        </p:blipFill>
        <p:spPr>
          <a:xfrm>
            <a:off x="177451" y="0"/>
            <a:ext cx="8789098" cy="68580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2075"/>
            <a:ext cx="8229600" cy="528613"/>
          </a:xfrm>
        </p:spPr>
        <p:txBody>
          <a:bodyPr/>
          <a:lstStyle/>
          <a:p>
            <a:r>
              <a:rPr lang="pl-PL" sz="2800" b="1" dirty="0" smtClean="0"/>
              <a:t>Oświadczenia</a:t>
            </a:r>
            <a:endParaRPr lang="pl-PL" sz="2800" b="1" dirty="0"/>
          </a:p>
        </p:txBody>
      </p:sp>
      <p:sp>
        <p:nvSpPr>
          <p:cNvPr id="3" name="Symbol zastępczy tekstu 2"/>
          <p:cNvSpPr>
            <a:spLocks noGrp="1"/>
          </p:cNvSpPr>
          <p:nvPr>
            <p:ph type="body" idx="1"/>
          </p:nvPr>
        </p:nvSpPr>
        <p:spPr>
          <a:xfrm>
            <a:off x="251520" y="836712"/>
            <a:ext cx="8640960" cy="5877272"/>
          </a:xfrm>
        </p:spPr>
        <p:txBody>
          <a:bodyPr/>
          <a:lstStyle/>
          <a:p>
            <a:pPr>
              <a:buNone/>
            </a:pPr>
            <a:r>
              <a:rPr lang="pl-PL" sz="1600" dirty="0" smtClean="0"/>
              <a:t>Ostatnim elementem oferty są oświadczenia oferenta, pod  którym składa on własnoręczny podpis – zgodnie ze sposobem reprezentacji. Katalog oświadczeń jest otwarty – oznacza to, że urząd ogłaszający konkurs może zażądać jeszcze innych oświadczeń niż te wskazane we wzorze oferty.</a:t>
            </a:r>
          </a:p>
          <a:p>
            <a:pPr>
              <a:buNone/>
            </a:pPr>
            <a:r>
              <a:rPr lang="pl-PL" sz="1600" dirty="0" smtClean="0"/>
              <a:t>Podmiot starający się o dotację (oferent) oświadcza, że:</a:t>
            </a:r>
          </a:p>
          <a:p>
            <a:pPr>
              <a:buNone/>
            </a:pPr>
            <a:r>
              <a:rPr lang="pl-PL" sz="1600" dirty="0" smtClean="0"/>
              <a:t>1)  proponowane zadanie publiczne będzie realizowane wyłącznie w zakresie działalności pożytku publicznego oferenta(-</a:t>
            </a:r>
            <a:r>
              <a:rPr lang="pl-PL" sz="1600" dirty="0" err="1" smtClean="0"/>
              <a:t>tów</a:t>
            </a:r>
            <a:r>
              <a:rPr lang="pl-PL" sz="1600" dirty="0" smtClean="0"/>
              <a:t>);</a:t>
            </a:r>
          </a:p>
          <a:p>
            <a:pPr>
              <a:buNone/>
            </a:pPr>
            <a:r>
              <a:rPr lang="pl-PL" sz="1600" dirty="0" smtClean="0"/>
              <a:t>2)   pobieranie świadczeń pieniężnych będzie się odbywać wyłącznie w ramach prowadzonej odpłatnej działalności pożytku publicznego*;</a:t>
            </a:r>
          </a:p>
          <a:p>
            <a:pPr>
              <a:buNone/>
            </a:pPr>
            <a:r>
              <a:rPr lang="pl-PL" sz="1600" dirty="0" smtClean="0"/>
              <a:t>3)  oferent* / oferenci* składający niniejszą ofertę nie zalega(-ją)* / zalega(-ją)* z opłacaniem należności z tytułu zobowiązań podatkowych;</a:t>
            </a:r>
          </a:p>
          <a:p>
            <a:pPr>
              <a:buNone/>
            </a:pPr>
            <a:r>
              <a:rPr lang="pl-PL" sz="1600" dirty="0" smtClean="0"/>
              <a:t>4) oferent* / oferenci* składający niniejszą ofertę nie zalega(-ją)* / zalega(-ją)* z opłacaniem należności z tytułu składek na ubezpieczenia społeczne;</a:t>
            </a:r>
          </a:p>
          <a:p>
            <a:pPr>
              <a:buNone/>
            </a:pPr>
            <a:r>
              <a:rPr lang="pl-PL" sz="1600" dirty="0" smtClean="0"/>
              <a:t>5)  dane zawarte w części II niniejszej oferty są zgodne z Krajowym Rejestrem Sądowym* / właściwą ewidencją;</a:t>
            </a:r>
          </a:p>
          <a:p>
            <a:pPr>
              <a:buNone/>
            </a:pPr>
            <a:r>
              <a:rPr lang="pl-PL" sz="1600" dirty="0" smtClean="0"/>
              <a:t>6)  wszystkie informacje podane w ofercie oraz załącznikach są zgodne z aktualnym stanem prawnym</a:t>
            </a:r>
            <a:br>
              <a:rPr lang="pl-PL" sz="1600" dirty="0" smtClean="0"/>
            </a:br>
            <a:r>
              <a:rPr lang="pl-PL" sz="1600" dirty="0" smtClean="0"/>
              <a:t>i faktycznym;</a:t>
            </a:r>
          </a:p>
          <a:p>
            <a:pPr>
              <a:buNone/>
            </a:pPr>
            <a:r>
              <a:rPr lang="pl-PL" sz="1600" dirty="0" smtClean="0"/>
              <a:t>7)  w zakresie związanym z otwartym konkursem ofert, w tym z gromadzeniem, przetwarzaniem</a:t>
            </a:r>
            <a:br>
              <a:rPr lang="pl-PL" sz="1600" dirty="0" smtClean="0"/>
            </a:br>
            <a:r>
              <a:rPr lang="pl-PL" sz="1600" dirty="0" smtClean="0"/>
              <a:t>i przekazywaniem danych osobowych, a także wprowadzaniem ich do systemów informatycznych, osoby, których dotyczą te dane, złożyły stosowne oświadczenia zgodnie z ustawą z dnia 29 sierpnia 1997 r. o ochronie danych osobowych (Dz. U. z 2016 r. poz. 922).</a:t>
            </a:r>
          </a:p>
          <a:p>
            <a:pPr>
              <a:buNone/>
            </a:pPr>
            <a:endParaRPr lang="pl-PL"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smtClean="0"/>
              <a:t>Załączniki do oferty</a:t>
            </a:r>
            <a:endParaRPr lang="pl-PL" sz="3600" b="1" dirty="0"/>
          </a:p>
        </p:txBody>
      </p:sp>
      <p:sp>
        <p:nvSpPr>
          <p:cNvPr id="3" name="Symbol zastępczy tekstu 2"/>
          <p:cNvSpPr>
            <a:spLocks noGrp="1"/>
          </p:cNvSpPr>
          <p:nvPr>
            <p:ph type="body" idx="1"/>
          </p:nvPr>
        </p:nvSpPr>
        <p:spPr/>
        <p:txBody>
          <a:bodyPr/>
          <a:lstStyle/>
          <a:p>
            <a:pPr>
              <a:buNone/>
            </a:pPr>
            <a:r>
              <a:rPr lang="pl-PL" sz="2000" dirty="0" smtClean="0"/>
              <a:t>Wzór oferty przewiduje następujące załączniki:</a:t>
            </a:r>
          </a:p>
          <a:p>
            <a:pPr>
              <a:buNone/>
            </a:pPr>
            <a:r>
              <a:rPr lang="pl-PL" sz="2000" dirty="0" smtClean="0"/>
              <a:t>1.1. Harmonogram* (tylko w przypadku zadań wykraczających poza jeden rok budżetowy, tj. zdań wieloletnich)</a:t>
            </a:r>
          </a:p>
          <a:p>
            <a:pPr>
              <a:buNone/>
            </a:pPr>
            <a:r>
              <a:rPr lang="pl-PL" sz="2000" dirty="0" smtClean="0"/>
              <a:t>1.2. Kalkulacja przewidywanych kosztów* (tylko w przypadku zadań wykraczających poza jeden rok budżetowy, tj. zdań wieloletnich)</a:t>
            </a:r>
          </a:p>
          <a:p>
            <a:pPr>
              <a:buNone/>
            </a:pPr>
            <a:r>
              <a:rPr lang="pl-PL" sz="2000" dirty="0" smtClean="0"/>
              <a:t>1.3. Kopia umowy lub statutu spółki potwierdzona za zgodność z oryginałem - w przypadku gdy oferent jest spółką prawa handlowego, o której mowa w art. 3 ust. 3 </a:t>
            </a:r>
            <a:r>
              <a:rPr lang="pl-PL" sz="2000" dirty="0" err="1" smtClean="0"/>
              <a:t>pkt</a:t>
            </a:r>
            <a:r>
              <a:rPr lang="pl-PL" sz="2000" dirty="0" smtClean="0"/>
              <a:t> 4 ustawy z dnia 24 kwietnia 2003 r. o działalności pożytku publicznego i o wolontariacie – tzw.  spółek non-profit.</a:t>
            </a:r>
          </a:p>
          <a:p>
            <a:pPr>
              <a:buNone/>
            </a:pPr>
            <a:r>
              <a:rPr lang="pl-PL" sz="2000" dirty="0" smtClean="0"/>
              <a:t>Oznacza to, że zgodnie ze wzorem oferty organizacje starające się o dotacje w konkursach jednorocznych (nie: wieloletnich)  nie będą musiały składać żadnych załączników. Wyciąg z KRS lub z innej ewidencji będzie dołączany dopiero na etapie sporządzania umowy, w przypadku gdy NGO uzyska dofinansowanie.</a:t>
            </a:r>
          </a:p>
          <a:p>
            <a:pPr>
              <a:buNone/>
            </a:pPr>
            <a:endParaRPr lang="pl-PL"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685800" y="2130425"/>
            <a:ext cx="7772400" cy="1470025"/>
          </a:xfrm>
          <a:prstGeom prst="rect">
            <a:avLst/>
          </a:prstGeom>
        </p:spPr>
        <p:txBody>
          <a:bodyPr lIns="0" tIns="0" rIns="0" bIns="0">
            <a:normAutofit fontScale="90000"/>
          </a:bodyPr>
          <a:lstStyle/>
          <a:p>
            <a:pPr lvl="0" defTabSz="566927">
              <a:defRPr sz="1800"/>
            </a:pPr>
            <a:endParaRPr sz="2700" dirty="0"/>
          </a:p>
          <a:p>
            <a:pPr lvl="0" defTabSz="566927">
              <a:defRPr sz="1800"/>
            </a:pPr>
            <a:endParaRPr sz="2700" dirty="0"/>
          </a:p>
          <a:p>
            <a:pPr lvl="0" defTabSz="566927">
              <a:defRPr sz="1800"/>
            </a:pPr>
            <a:r>
              <a:rPr sz="3300" b="1" dirty="0" err="1"/>
              <a:t>Nowy</a:t>
            </a:r>
            <a:r>
              <a:rPr sz="3300" b="1" dirty="0"/>
              <a:t> </a:t>
            </a:r>
            <a:r>
              <a:rPr sz="3300" b="1" dirty="0" err="1"/>
              <a:t>wzór</a:t>
            </a:r>
            <a:r>
              <a:rPr sz="3300" b="1" dirty="0"/>
              <a:t> </a:t>
            </a:r>
            <a:r>
              <a:rPr sz="3300" b="1" dirty="0" err="1"/>
              <a:t>umowy</a:t>
            </a:r>
            <a:r>
              <a:rPr sz="3300" b="1" dirty="0"/>
              <a:t> o </a:t>
            </a:r>
            <a:r>
              <a:rPr sz="3300" b="1" dirty="0" err="1" smtClean="0"/>
              <a:t>dotację</a:t>
            </a:r>
            <a:r>
              <a:rPr lang="pl-PL" sz="3300" b="1" dirty="0" smtClean="0"/>
              <a:t/>
            </a:r>
            <a:br>
              <a:rPr lang="pl-PL" sz="3300" b="1" dirty="0" smtClean="0"/>
            </a:br>
            <a:r>
              <a:rPr lang="pl-PL" sz="3300" b="1" dirty="0" smtClean="0"/>
              <a:t/>
            </a:r>
            <a:br>
              <a:rPr lang="pl-PL" sz="3300" b="1" dirty="0" smtClean="0"/>
            </a:br>
            <a:r>
              <a:rPr lang="pl-PL" sz="3300" b="1" dirty="0" smtClean="0"/>
              <a:t>Załącznik nr 3</a:t>
            </a:r>
            <a:endParaRPr sz="3300" b="1"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92074"/>
            <a:ext cx="8229600" cy="1508128"/>
          </a:xfrm>
          <a:prstGeom prst="rect">
            <a:avLst/>
          </a:prstGeom>
        </p:spPr>
        <p:txBody>
          <a:bodyPr lIns="0" tIns="0" rIns="0" bIns="0">
            <a:normAutofit/>
          </a:bodyPr>
          <a:lstStyle/>
          <a:p>
            <a:pPr lvl="0">
              <a:defRPr sz="1800"/>
            </a:pPr>
            <a:r>
              <a:rPr sz="4400"/>
              <a:t>Nowy wzór umowy</a:t>
            </a:r>
          </a:p>
        </p:txBody>
      </p:sp>
      <p:sp>
        <p:nvSpPr>
          <p:cNvPr id="164" name="Shape 164"/>
          <p:cNvSpPr>
            <a:spLocks noGrp="1"/>
          </p:cNvSpPr>
          <p:nvPr>
            <p:ph type="body" idx="1"/>
          </p:nvPr>
        </p:nvSpPr>
        <p:spPr>
          <a:prstGeom prst="rect">
            <a:avLst/>
          </a:prstGeom>
        </p:spPr>
        <p:txBody>
          <a:bodyPr lIns="0" tIns="0" rIns="0" bIns="0">
            <a:normAutofit/>
          </a:bodyPr>
          <a:lstStyle/>
          <a:p>
            <a:pPr marL="0" lvl="0" indent="0" defTabSz="457200">
              <a:lnSpc>
                <a:spcPct val="150000"/>
              </a:lnSpc>
              <a:spcBef>
                <a:spcPts val="0"/>
              </a:spcBef>
              <a:buSzTx/>
              <a:buNone/>
              <a:defRPr sz="1800"/>
            </a:pPr>
            <a:r>
              <a:rPr sz="2100">
                <a:latin typeface="Times"/>
                <a:ea typeface="Times"/>
                <a:cs typeface="Times"/>
                <a:sym typeface="Times"/>
              </a:rPr>
              <a:t>Omawiany nowy wzór umowy dotacyjnej dotyczy realizacji zadań, które zostały wybrane w otwartym konkursie ofert oraz w trybie bezkonkursowym, wynikającym z art. 19a (tzw. trybie małych grantów).</a:t>
            </a:r>
          </a:p>
          <a:p>
            <a:pPr marL="0" lvl="0" indent="0" defTabSz="457200">
              <a:lnSpc>
                <a:spcPct val="150000"/>
              </a:lnSpc>
              <a:spcBef>
                <a:spcPts val="0"/>
              </a:spcBef>
              <a:buSzTx/>
              <a:buNone/>
              <a:defRPr sz="1800"/>
            </a:pPr>
            <a:endParaRPr sz="2100">
              <a:latin typeface="Times"/>
              <a:ea typeface="Times"/>
              <a:cs typeface="Times"/>
              <a:sym typeface="Times"/>
            </a:endParaRPr>
          </a:p>
          <a:p>
            <a:pPr marL="0" lvl="0" indent="0" defTabSz="457200">
              <a:lnSpc>
                <a:spcPct val="150000"/>
              </a:lnSpc>
              <a:spcBef>
                <a:spcPts val="0"/>
              </a:spcBef>
              <a:buSzTx/>
              <a:buNone/>
              <a:defRPr sz="1800"/>
            </a:pPr>
            <a:r>
              <a:rPr sz="2100">
                <a:latin typeface="Times"/>
                <a:ea typeface="Times"/>
                <a:cs typeface="Times"/>
                <a:sym typeface="Times"/>
              </a:rPr>
              <a:t>W nowym wzorze umowy dotacyjnej pojawiło się kilka istotnych zmian. Warto przy tym podkreślić, że wzór umowy jest jedynie ramą dla urzędów samorządowych – oznacza to, że mogą one modyfikować zapisy z umowy oraz dodawać nowe. Z tego względu numeracja paragrafów może się różnić w stosunku do tej, którą zastosują poszczególne urzędy.</a:t>
            </a:r>
          </a:p>
        </p:txBody>
      </p:sp>
      <p:sp>
        <p:nvSpPr>
          <p:cNvPr id="165" name="Shape 165"/>
          <p:cNvSpPr>
            <a:spLocks noGrp="1"/>
          </p:cNvSpPr>
          <p:nvPr>
            <p:ph type="sldNum" sz="quarter" idx="2"/>
          </p:nvPr>
        </p:nvSpPr>
        <p:spPr>
          <a:xfrm>
            <a:off x="6553200" y="6315390"/>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36</a:t>
            </a:fld>
            <a:endParaRPr sz="1200">
              <a:solidFill>
                <a:srgbClr val="888888"/>
              </a:solidFill>
            </a:endParaRPr>
          </a:p>
        </p:txBody>
      </p:sp>
    </p:spTree>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37</a:t>
            </a:fld>
            <a:endParaRPr sz="1200">
              <a:solidFill>
                <a:srgbClr val="888888"/>
              </a:solidFill>
            </a:endParaRPr>
          </a:p>
        </p:txBody>
      </p:sp>
      <p:pic>
        <p:nvPicPr>
          <p:cNvPr id="168" name="image24.png"/>
          <p:cNvPicPr/>
          <p:nvPr/>
        </p:nvPicPr>
        <p:blipFill>
          <a:blip r:embed="rId2" cstate="print">
            <a:extLst/>
          </a:blip>
          <a:stretch>
            <a:fillRect/>
          </a:stretch>
        </p:blipFill>
        <p:spPr>
          <a:xfrm>
            <a:off x="0" y="123998"/>
            <a:ext cx="9144000" cy="6610003"/>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457200" y="92074"/>
            <a:ext cx="8229600" cy="935934"/>
          </a:xfrm>
          <a:prstGeom prst="rect">
            <a:avLst/>
          </a:prstGeom>
        </p:spPr>
        <p:txBody>
          <a:bodyPr lIns="0" tIns="0" rIns="0" bIns="0">
            <a:normAutofit/>
          </a:bodyPr>
          <a:lstStyle/>
          <a:p>
            <a:pPr lvl="0">
              <a:defRPr sz="1800"/>
            </a:pPr>
            <a:r>
              <a:rPr sz="4400"/>
              <a:t>Strony umowy</a:t>
            </a:r>
          </a:p>
        </p:txBody>
      </p:sp>
      <p:sp>
        <p:nvSpPr>
          <p:cNvPr id="171" name="Shape 171"/>
          <p:cNvSpPr>
            <a:spLocks noGrp="1"/>
          </p:cNvSpPr>
          <p:nvPr>
            <p:ph type="body" idx="1"/>
          </p:nvPr>
        </p:nvSpPr>
        <p:spPr>
          <a:xfrm>
            <a:off x="457200" y="1158129"/>
            <a:ext cx="8229600" cy="5699871"/>
          </a:xfrm>
          <a:prstGeom prst="rect">
            <a:avLst/>
          </a:prstGeom>
        </p:spPr>
        <p:txBody>
          <a:bodyPr lIns="0" tIns="0" rIns="0" bIns="0">
            <a:normAutofit/>
          </a:bodyPr>
          <a:lstStyle/>
          <a:p>
            <a:pPr marL="0" lvl="0" indent="0" defTabSz="457200">
              <a:spcBef>
                <a:spcPts val="0"/>
              </a:spcBef>
              <a:buSzTx/>
              <a:buNone/>
              <a:defRPr sz="1800"/>
            </a:pPr>
            <a:endParaRPr sz="1700">
              <a:solidFill>
                <a:srgbClr val="504E4D"/>
              </a:solidFill>
              <a:latin typeface="Times"/>
              <a:ea typeface="Times"/>
              <a:cs typeface="Times"/>
              <a:sym typeface="Times"/>
            </a:endParaRPr>
          </a:p>
          <a:p>
            <a:pPr marL="0" lvl="0" indent="0" defTabSz="457200">
              <a:lnSpc>
                <a:spcPct val="120000"/>
              </a:lnSpc>
              <a:spcBef>
                <a:spcPts val="0"/>
              </a:spcBef>
              <a:buSzTx/>
              <a:buNone/>
              <a:defRPr sz="1800"/>
            </a:pPr>
            <a:r>
              <a:rPr sz="1700">
                <a:latin typeface="Times"/>
                <a:ea typeface="Times"/>
                <a:cs typeface="Times"/>
                <a:sym typeface="Times"/>
              </a:rPr>
              <a:t>W pierwszej części umowy zapisywane są standardowe informacje, dotyczące stron umowy – czyli organu administracji publicznej, który udziela dotacji, oraz organizacji, przyjmującej dotację na realizację zadania.</a:t>
            </a:r>
          </a:p>
          <a:p>
            <a:pPr marL="0" lvl="0" indent="0" defTabSz="457200">
              <a:lnSpc>
                <a:spcPct val="120000"/>
              </a:lnSpc>
              <a:spcBef>
                <a:spcPts val="0"/>
              </a:spcBef>
              <a:buSzTx/>
              <a:buNone/>
              <a:defRPr sz="1800"/>
            </a:pPr>
            <a:r>
              <a:rPr sz="1700" b="1" u="sng">
                <a:latin typeface="Times"/>
                <a:ea typeface="Times"/>
                <a:cs typeface="Times"/>
                <a:sym typeface="Times"/>
              </a:rPr>
              <a:t>Upoważnienie do podpisywania umowy ze strony NGO (osoby reprezentujące NGO)</a:t>
            </a:r>
          </a:p>
          <a:p>
            <a:pPr marL="0" lvl="0" indent="0" defTabSz="457200">
              <a:lnSpc>
                <a:spcPct val="120000"/>
              </a:lnSpc>
              <a:spcBef>
                <a:spcPts val="0"/>
              </a:spcBef>
              <a:buSzTx/>
              <a:buNone/>
              <a:defRPr sz="1800"/>
            </a:pPr>
            <a:r>
              <a:rPr sz="1700">
                <a:latin typeface="Times"/>
                <a:ea typeface="Times"/>
                <a:cs typeface="Times"/>
                <a:sym typeface="Times"/>
              </a:rPr>
              <a:t>W imieniu organizacji do umowy przystępują osoby, które są formalnie upoważnione do jej reprezentowania, czyli wyrażania woli i zaciągania zobowiązań w imieniu organizacji. Nazwiska i funkcje osób upoważnionych do podpisywania umowy ze strony NGO powinny być zgodne z wewnętrznymi regulacjami, wynikającymi zwykle ze statutu i potwierdzonymi odpowiednim dokumentem rejestrowym (np. odpisem z Krajowego Rejestru Sądowego, innego rejestru lub ewidencji, do którego wpisana jest organizacja). Dokumenty, potwierdzające uprawomocnienie osób do reprezentacji organizacji, załącza się do umowy.</a:t>
            </a:r>
          </a:p>
          <a:p>
            <a:pPr marL="0" lvl="0" indent="0" defTabSz="457200">
              <a:lnSpc>
                <a:spcPct val="120000"/>
              </a:lnSpc>
              <a:spcBef>
                <a:spcPts val="0"/>
              </a:spcBef>
              <a:buSzTx/>
              <a:buNone/>
              <a:defRPr sz="1800"/>
            </a:pPr>
            <a:r>
              <a:rPr sz="1700">
                <a:latin typeface="Times"/>
                <a:ea typeface="Times"/>
                <a:cs typeface="Times"/>
                <a:sym typeface="Times"/>
              </a:rPr>
              <a:t>Umowę w imieniu NGO może również podpisać osoba mająca odpowiednie pełnomocnictwo.</a:t>
            </a:r>
          </a:p>
          <a:p>
            <a:pPr marL="0" lvl="0" indent="0" defTabSz="457200">
              <a:lnSpc>
                <a:spcPct val="120000"/>
              </a:lnSpc>
              <a:spcBef>
                <a:spcPts val="0"/>
              </a:spcBef>
              <a:buSzTx/>
              <a:buNone/>
              <a:defRPr sz="1800"/>
            </a:pPr>
            <a:r>
              <a:rPr sz="1700">
                <a:latin typeface="Times"/>
                <a:ea typeface="Times"/>
                <a:cs typeface="Times"/>
                <a:sym typeface="Times"/>
              </a:rPr>
              <a:t>W umowie zapisywane jest imię i nazwisko reprezentanta (lub reprezentantów) oraz numer PESEL.</a:t>
            </a:r>
          </a:p>
          <a:p>
            <a:pPr marL="0" lvl="0" indent="0" defTabSz="457200">
              <a:lnSpc>
                <a:spcPct val="120000"/>
              </a:lnSpc>
              <a:spcBef>
                <a:spcPts val="0"/>
              </a:spcBef>
              <a:buSzTx/>
              <a:buNone/>
              <a:defRPr sz="1800"/>
            </a:pPr>
            <a:r>
              <a:rPr sz="1700">
                <a:latin typeface="Times"/>
                <a:ea typeface="Times"/>
                <a:cs typeface="Times"/>
                <a:sym typeface="Times"/>
              </a:rPr>
              <a:t>W przypadku oferty wspólnej, składanej przez co najmniej dwie organizacje, w umowie zawierane są informacje o każdej z tych organizacji i jej reprezentantach oddzielnie.</a:t>
            </a:r>
          </a:p>
        </p:txBody>
      </p:sp>
      <p:sp>
        <p:nvSpPr>
          <p:cNvPr id="172" name="Shape 172"/>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38</a:t>
            </a:fld>
            <a:endParaRPr sz="1200">
              <a:solidFill>
                <a:srgbClr val="888888"/>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92074"/>
            <a:ext cx="8229600" cy="833937"/>
          </a:xfrm>
          <a:prstGeom prst="rect">
            <a:avLst/>
          </a:prstGeom>
        </p:spPr>
        <p:txBody>
          <a:bodyPr lIns="0" tIns="0" rIns="0" bIns="0">
            <a:normAutofit/>
          </a:bodyPr>
          <a:lstStyle>
            <a:lvl1pPr>
              <a:defRPr sz="3300"/>
            </a:lvl1pPr>
          </a:lstStyle>
          <a:p>
            <a:pPr lvl="0">
              <a:defRPr sz="1800"/>
            </a:pPr>
            <a:r>
              <a:rPr sz="3300"/>
              <a:t>Przedmiot umowy - § 1</a:t>
            </a:r>
          </a:p>
        </p:txBody>
      </p:sp>
      <p:sp>
        <p:nvSpPr>
          <p:cNvPr id="175" name="Shape 175"/>
          <p:cNvSpPr>
            <a:spLocks noGrp="1"/>
          </p:cNvSpPr>
          <p:nvPr>
            <p:ph type="body" idx="1"/>
          </p:nvPr>
        </p:nvSpPr>
        <p:spPr>
          <a:xfrm>
            <a:off x="457200" y="855413"/>
            <a:ext cx="8229600" cy="6002587"/>
          </a:xfrm>
          <a:prstGeom prst="rect">
            <a:avLst/>
          </a:prstGeom>
        </p:spPr>
        <p:txBody>
          <a:bodyPr lIns="0" tIns="0" rIns="0" bIns="0">
            <a:normAutofit/>
          </a:bodyPr>
          <a:lstStyle/>
          <a:p>
            <a:pPr marL="0" lvl="0" indent="0" defTabSz="457200">
              <a:lnSpc>
                <a:spcPct val="120000"/>
              </a:lnSpc>
              <a:spcBef>
                <a:spcPts val="0"/>
              </a:spcBef>
              <a:buSzTx/>
              <a:buNone/>
              <a:defRPr sz="1800"/>
            </a:pPr>
            <a:endParaRPr>
              <a:latin typeface="Times"/>
              <a:ea typeface="Times"/>
              <a:cs typeface="Times"/>
              <a:sym typeface="Times"/>
            </a:endParaRPr>
          </a:p>
          <a:p>
            <a:pPr marL="0" lvl="0" indent="0" defTabSz="457200">
              <a:lnSpc>
                <a:spcPct val="120000"/>
              </a:lnSpc>
              <a:spcBef>
                <a:spcPts val="0"/>
              </a:spcBef>
              <a:buSzTx/>
              <a:buNone/>
              <a:defRPr sz="1800"/>
            </a:pPr>
            <a:endParaRPr>
              <a:latin typeface="Times"/>
              <a:ea typeface="Times"/>
              <a:cs typeface="Times"/>
              <a:sym typeface="Times"/>
            </a:endParaRPr>
          </a:p>
          <a:p>
            <a:pPr marL="0" lvl="0" indent="0" defTabSz="457200">
              <a:lnSpc>
                <a:spcPct val="120000"/>
              </a:lnSpc>
              <a:spcBef>
                <a:spcPts val="0"/>
              </a:spcBef>
              <a:buSzTx/>
              <a:buNone/>
              <a:defRPr sz="1800"/>
            </a:pPr>
            <a:r>
              <a:rPr sz="2000">
                <a:latin typeface="Times"/>
                <a:ea typeface="Times"/>
                <a:cs typeface="Times"/>
                <a:sym typeface="Times"/>
              </a:rPr>
              <a:t>W § 1 zapisywany jest tytuł zadania publicznego (zgodnie z wnioskiem, czyli ofertą) oraz datą złożenia oferty (wniosku o dotację). Złożony i wypełniony (oryginalny) wniosek o dotację stanowi załącznik do umowy.</a:t>
            </a:r>
          </a:p>
          <a:p>
            <a:pPr marL="0" lvl="0" indent="0" defTabSz="457200">
              <a:lnSpc>
                <a:spcPct val="120000"/>
              </a:lnSpc>
              <a:spcBef>
                <a:spcPts val="0"/>
              </a:spcBef>
              <a:buSzTx/>
              <a:buNone/>
              <a:defRPr sz="1800"/>
            </a:pPr>
            <a:endParaRPr sz="2000">
              <a:latin typeface="Times"/>
              <a:ea typeface="Times"/>
              <a:cs typeface="Times"/>
              <a:sym typeface="Times"/>
            </a:endParaRPr>
          </a:p>
          <a:p>
            <a:pPr marL="0" lvl="0" indent="0" defTabSz="457200">
              <a:lnSpc>
                <a:spcPct val="120000"/>
              </a:lnSpc>
              <a:spcBef>
                <a:spcPts val="0"/>
              </a:spcBef>
              <a:buSzTx/>
              <a:buNone/>
              <a:defRPr sz="1800"/>
            </a:pPr>
            <a:r>
              <a:rPr sz="2000">
                <a:latin typeface="Times"/>
                <a:ea typeface="Times"/>
                <a:cs typeface="Times"/>
                <a:sym typeface="Times"/>
              </a:rPr>
              <a:t>W dalszej części umowa dotacyjna oznaczana jest jako umowa powierzenia lub o wsparcie realizacji zadania publicznego. Umowa jest umową powierzenia w przypadku, gdy organizacja nie wnosi wkładu własnego do realizacji zadania. Jeżeli organizacja wnosi wkład własny – umowa jest umową o wsparcie realizacji zadania publicznego.</a:t>
            </a:r>
          </a:p>
          <a:p>
            <a:pPr marL="0" lvl="0" indent="0" defTabSz="457200">
              <a:lnSpc>
                <a:spcPct val="120000"/>
              </a:lnSpc>
              <a:spcBef>
                <a:spcPts val="0"/>
              </a:spcBef>
              <a:buSzTx/>
              <a:buNone/>
              <a:defRPr sz="1800"/>
            </a:pPr>
            <a:endParaRPr sz="2000">
              <a:latin typeface="Times"/>
              <a:ea typeface="Times"/>
              <a:cs typeface="Times"/>
              <a:sym typeface="Times"/>
            </a:endParaRPr>
          </a:p>
          <a:p>
            <a:pPr marL="0" lvl="0" indent="0" defTabSz="457200">
              <a:lnSpc>
                <a:spcPct val="120000"/>
              </a:lnSpc>
              <a:spcBef>
                <a:spcPts val="0"/>
              </a:spcBef>
              <a:buSzTx/>
              <a:buNone/>
              <a:defRPr sz="1800"/>
            </a:pPr>
            <a:r>
              <a:rPr sz="2000">
                <a:latin typeface="Times"/>
                <a:ea typeface="Times"/>
                <a:cs typeface="Times"/>
                <a:sym typeface="Times"/>
              </a:rPr>
              <a:t>W tej części zawarte są również informacje o osobach do kontaktów roboczych w sprawie realizacji przedmiotu umowy – zarówno ze strony urzędu, jak i organizacji.</a:t>
            </a:r>
          </a:p>
        </p:txBody>
      </p:sp>
      <p:sp>
        <p:nvSpPr>
          <p:cNvPr id="176" name="Shape 176"/>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39</a:t>
            </a:fld>
            <a:endParaRPr sz="1200">
              <a:solidFill>
                <a:srgbClr val="888888"/>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274637"/>
            <a:ext cx="8229600" cy="1143004"/>
          </a:xfrm>
          <a:prstGeom prst="rect">
            <a:avLst/>
          </a:prstGeom>
        </p:spPr>
        <p:txBody>
          <a:bodyPr lIns="0" tIns="0" rIns="0" bIns="0">
            <a:normAutofit/>
          </a:bodyPr>
          <a:lstStyle>
            <a:lvl1pPr algn="r" defTabSz="740662">
              <a:defRPr sz="3500" b="1"/>
            </a:lvl1pPr>
          </a:lstStyle>
          <a:p>
            <a:pPr lvl="0">
              <a:defRPr sz="1800" b="0"/>
            </a:pPr>
            <a:r>
              <a:rPr sz="3500" b="1"/>
              <a:t>Co zawiera rozporządzenie?</a:t>
            </a:r>
          </a:p>
        </p:txBody>
      </p:sp>
      <p:sp>
        <p:nvSpPr>
          <p:cNvPr id="71" name="Shape 71"/>
          <p:cNvSpPr>
            <a:spLocks noGrp="1"/>
          </p:cNvSpPr>
          <p:nvPr>
            <p:ph type="body" idx="1"/>
          </p:nvPr>
        </p:nvSpPr>
        <p:spPr>
          <a:xfrm>
            <a:off x="457200" y="1600200"/>
            <a:ext cx="8229600" cy="4525963"/>
          </a:xfrm>
          <a:prstGeom prst="rect">
            <a:avLst/>
          </a:prstGeom>
        </p:spPr>
        <p:txBody>
          <a:bodyPr lIns="0" tIns="0" rIns="0" bIns="0">
            <a:normAutofit lnSpcReduction="10000"/>
          </a:bodyPr>
          <a:lstStyle/>
          <a:p>
            <a:pPr marL="0" lvl="0" indent="0" defTabSz="452627">
              <a:lnSpc>
                <a:spcPct val="150000"/>
              </a:lnSpc>
              <a:spcBef>
                <a:spcPts val="0"/>
              </a:spcBef>
              <a:buSzTx/>
              <a:buNone/>
              <a:defRPr sz="1800"/>
            </a:pPr>
            <a:r>
              <a:rPr sz="1700">
                <a:latin typeface="Times"/>
                <a:ea typeface="Times"/>
                <a:cs typeface="Times"/>
                <a:sym typeface="Times"/>
              </a:rPr>
              <a:t>Rozporządzenie zawiera w sumie aż 6 wzorów: 2 wzory oferty, 2 sprawozdania i 2 umowy. Stworzono po dwa wzory dla każdego z trzech rodzajów dokumentów, ponieważ – jak zasygnalizowaliśmy powyżej - pojawiła się potrzeba oddzielnych formularzy dla konkursów na regranting.</a:t>
            </a:r>
          </a:p>
          <a:p>
            <a:pPr marL="0" lvl="0" indent="0" defTabSz="452627">
              <a:lnSpc>
                <a:spcPct val="150000"/>
              </a:lnSpc>
              <a:spcBef>
                <a:spcPts val="0"/>
              </a:spcBef>
              <a:buSzTx/>
              <a:buNone/>
              <a:defRPr sz="1800"/>
            </a:pPr>
            <a:endParaRPr sz="1700">
              <a:latin typeface="Times"/>
              <a:ea typeface="Times"/>
              <a:cs typeface="Times"/>
              <a:sym typeface="Times"/>
            </a:endParaRPr>
          </a:p>
          <a:p>
            <a:pPr marL="0" lvl="0" indent="0" defTabSz="452627">
              <a:lnSpc>
                <a:spcPct val="150000"/>
              </a:lnSpc>
              <a:spcBef>
                <a:spcPts val="0"/>
              </a:spcBef>
              <a:buSzTx/>
              <a:buNone/>
              <a:defRPr sz="1800"/>
            </a:pPr>
            <a:r>
              <a:rPr sz="1700">
                <a:latin typeface="Times"/>
                <a:ea typeface="Times"/>
                <a:cs typeface="Times"/>
                <a:sym typeface="Times"/>
              </a:rPr>
              <a:t>Załączniki do rozporządzenia z dnia 17 sierpnia 2016 r.:</a:t>
            </a: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2"/>
              </a:rPr>
              <a:t>Załącznik nr 1 (oferta)</a:t>
            </a:r>
            <a:endParaRPr sz="1700">
              <a:latin typeface="Times"/>
              <a:ea typeface="Times"/>
              <a:cs typeface="Times"/>
              <a:sym typeface="Times"/>
            </a:endParaRP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3"/>
              </a:rPr>
              <a:t>Załącznik nr 2 (oferta - regranting)</a:t>
            </a:r>
            <a:endParaRPr sz="1700">
              <a:latin typeface="Times"/>
              <a:ea typeface="Times"/>
              <a:cs typeface="Times"/>
              <a:sym typeface="Times"/>
            </a:endParaRP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4"/>
              </a:rPr>
              <a:t>Załącznik nr 3 (umowa)</a:t>
            </a:r>
            <a:endParaRPr sz="1700">
              <a:latin typeface="Times"/>
              <a:ea typeface="Times"/>
              <a:cs typeface="Times"/>
              <a:sym typeface="Times"/>
            </a:endParaRP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5"/>
              </a:rPr>
              <a:t>Załącznik nr 4 (umowa - regranting)</a:t>
            </a:r>
            <a:endParaRPr sz="1700">
              <a:latin typeface="Times"/>
              <a:ea typeface="Times"/>
              <a:cs typeface="Times"/>
              <a:sym typeface="Times"/>
            </a:endParaRP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6"/>
              </a:rPr>
              <a:t>Załącznik nr 5 (sprawozdanie)</a:t>
            </a:r>
            <a:endParaRPr sz="1700">
              <a:latin typeface="Times"/>
              <a:ea typeface="Times"/>
              <a:cs typeface="Times"/>
              <a:sym typeface="Times"/>
            </a:endParaRPr>
          </a:p>
          <a:p>
            <a:pPr marL="452627" lvl="0" indent="-452627" defTabSz="452627">
              <a:lnSpc>
                <a:spcPct val="150000"/>
              </a:lnSpc>
              <a:spcBef>
                <a:spcPts val="0"/>
              </a:spcBef>
              <a:buSzTx/>
              <a:buNone/>
              <a:tabLst>
                <a:tab pos="127000" algn="l"/>
                <a:tab pos="444500" algn="l"/>
              </a:tabLst>
              <a:defRPr sz="1800"/>
            </a:pPr>
            <a:r>
              <a:rPr sz="1700">
                <a:latin typeface="Times"/>
                <a:ea typeface="Times"/>
                <a:cs typeface="Times"/>
                <a:sym typeface="Times"/>
              </a:rPr>
              <a:t>	•	</a:t>
            </a:r>
            <a:r>
              <a:rPr sz="1700">
                <a:latin typeface="Times"/>
                <a:ea typeface="Times"/>
                <a:cs typeface="Times"/>
                <a:sym typeface="Times"/>
                <a:hlinkClick r:id="rId7"/>
              </a:rPr>
              <a:t>Załącznik nr 6 (sprawozdanie - regranting)</a:t>
            </a:r>
          </a:p>
        </p:txBody>
      </p:sp>
      <p:sp>
        <p:nvSpPr>
          <p:cNvPr id="72" name="Shape 72"/>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a:t>
            </a:fld>
            <a:endParaRPr sz="1200">
              <a:solidFill>
                <a:srgbClr val="888888"/>
              </a:solidFill>
            </a:endParaRPr>
          </a:p>
        </p:txBody>
      </p:sp>
    </p:spTree>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body" idx="1"/>
          </p:nvPr>
        </p:nvSpPr>
        <p:spPr>
          <a:xfrm>
            <a:off x="457200" y="1138732"/>
            <a:ext cx="8229600" cy="5719269"/>
          </a:xfrm>
          <a:prstGeom prst="rect">
            <a:avLst/>
          </a:prstGeom>
        </p:spPr>
        <p:txBody>
          <a:bodyPr lIns="0" tIns="0" rIns="0" bIns="0">
            <a:normAutofit/>
          </a:bodyPr>
          <a:lstStyle/>
          <a:p>
            <a:pPr marL="0" lvl="0" indent="0" defTabSz="457200">
              <a:lnSpc>
                <a:spcPct val="120000"/>
              </a:lnSpc>
              <a:spcBef>
                <a:spcPts val="0"/>
              </a:spcBef>
              <a:buSzTx/>
              <a:buNone/>
              <a:defRPr sz="1800"/>
            </a:pPr>
            <a:r>
              <a:rPr sz="2000" b="1" u="sng">
                <a:latin typeface="Times"/>
                <a:ea typeface="Times"/>
                <a:cs typeface="Times"/>
                <a:sym typeface="Times"/>
              </a:rPr>
              <a:t>Aktualizacja zapisów oferty (wniosku o dotację)</a:t>
            </a:r>
          </a:p>
          <a:p>
            <a:pPr marL="0" lvl="0" indent="0" defTabSz="457200">
              <a:lnSpc>
                <a:spcPct val="120000"/>
              </a:lnSpc>
              <a:spcBef>
                <a:spcPts val="0"/>
              </a:spcBef>
              <a:buSzTx/>
              <a:buNone/>
              <a:defRPr sz="1800"/>
            </a:pPr>
            <a:r>
              <a:rPr sz="2000">
                <a:latin typeface="Times"/>
                <a:ea typeface="Times"/>
                <a:cs typeface="Times"/>
                <a:sym typeface="Times"/>
              </a:rPr>
              <a:t>Zdarza się, że pierwotna oferta realizacji zadania, złożona w konkursie, zostaje zmieniona. Dzieje się tak np. wtedy, gdy komisja konkursowa przyznała mniejszą dotację niż ta, o którą ubiegał się wnioskodawca (oferent) lub gdy termin rozstrzygnięcia konkursu się opóźnił. Komisja konkursowa może też sugerować zmianę terminów czy jakichś działań z innych przyczyn.</a:t>
            </a:r>
          </a:p>
          <a:p>
            <a:pPr marL="0" lvl="0" indent="0" defTabSz="457200">
              <a:lnSpc>
                <a:spcPct val="120000"/>
              </a:lnSpc>
              <a:spcBef>
                <a:spcPts val="0"/>
              </a:spcBef>
              <a:buSzTx/>
              <a:buNone/>
              <a:defRPr sz="1800"/>
            </a:pPr>
            <a:r>
              <a:rPr sz="2000">
                <a:latin typeface="Times"/>
                <a:ea typeface="Times"/>
                <a:cs typeface="Times"/>
                <a:sym typeface="Times"/>
              </a:rPr>
              <a:t>W takim przypadku do umowy dotacyjnej załącza się aktualizację: dostosowany do nowej sytuacji opis poszczególnych działań, harmonogram, kalkulację przewidywanych kosztów (§ 1 ust. 5 umowy).</a:t>
            </a:r>
          </a:p>
          <a:p>
            <a:pPr marL="0" lvl="0" indent="0" defTabSz="457200">
              <a:lnSpc>
                <a:spcPct val="120000"/>
              </a:lnSpc>
              <a:spcBef>
                <a:spcPts val="0"/>
              </a:spcBef>
              <a:buSzTx/>
              <a:buNone/>
              <a:defRPr sz="1800"/>
            </a:pPr>
            <a:r>
              <a:rPr sz="2000">
                <a:latin typeface="Times"/>
                <a:ea typeface="Times"/>
                <a:cs typeface="Times"/>
                <a:sym typeface="Times"/>
              </a:rPr>
              <a:t>Wzór umowy o dotację przewiduje, że w przypadku oferty składanej w tzw. trybie małych grantów możliwe jest dołączenie aktualizacji </a:t>
            </a:r>
            <a:r>
              <a:rPr sz="2000" i="1">
                <a:latin typeface="Times"/>
                <a:ea typeface="Times"/>
                <a:cs typeface="Times"/>
                <a:sym typeface="Times"/>
              </a:rPr>
              <a:t>szacunkowej</a:t>
            </a:r>
            <a:r>
              <a:rPr sz="2000">
                <a:latin typeface="Times"/>
                <a:ea typeface="Times"/>
                <a:cs typeface="Times"/>
                <a:sym typeface="Times"/>
              </a:rPr>
              <a:t> kalkulacji kosztów.</a:t>
            </a:r>
          </a:p>
          <a:p>
            <a:pPr marL="0" lvl="0" indent="0" defTabSz="457200">
              <a:lnSpc>
                <a:spcPct val="120000"/>
              </a:lnSpc>
              <a:spcBef>
                <a:spcPts val="0"/>
              </a:spcBef>
              <a:buSzTx/>
              <a:buNone/>
              <a:defRPr sz="1800"/>
            </a:pPr>
            <a:r>
              <a:rPr sz="2000">
                <a:latin typeface="Times"/>
                <a:ea typeface="Times"/>
                <a:cs typeface="Times"/>
                <a:sym typeface="Times"/>
              </a:rPr>
              <a:t>Uwaga! Załączniki zawierające opis zmian (działań, harmonogramu, kalkulacji kosztów) są integralną częścią umowy i stanowią podstawę do późniejszego rozliczenia zadania.</a:t>
            </a:r>
          </a:p>
        </p:txBody>
      </p:sp>
      <p:sp>
        <p:nvSpPr>
          <p:cNvPr id="179" name="Shape 17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40</a:t>
            </a:fld>
            <a:endParaRPr sz="1200">
              <a:solidFill>
                <a:srgbClr val="888888"/>
              </a:solidFill>
            </a:endParaRPr>
          </a:p>
        </p:txBody>
      </p:sp>
      <p:sp>
        <p:nvSpPr>
          <p:cNvPr id="180" name="Shape 180"/>
          <p:cNvSpPr/>
          <p:nvPr/>
        </p:nvSpPr>
        <p:spPr>
          <a:xfrm>
            <a:off x="457200" y="267742"/>
            <a:ext cx="8229600" cy="482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3300">
                <a:latin typeface="Calibri"/>
                <a:ea typeface="Calibri"/>
                <a:cs typeface="Calibri"/>
                <a:sym typeface="Calibri"/>
              </a:defRPr>
            </a:lvl1pPr>
          </a:lstStyle>
          <a:p>
            <a:pPr lvl="0">
              <a:defRPr sz="1800"/>
            </a:pPr>
            <a:r>
              <a:rPr sz="3300"/>
              <a:t>Przedmiot umowy - § 1</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457200" y="92075"/>
            <a:ext cx="8229600" cy="971154"/>
          </a:xfrm>
          <a:prstGeom prst="rect">
            <a:avLst/>
          </a:prstGeom>
        </p:spPr>
        <p:txBody>
          <a:bodyPr lIns="0" tIns="0" rIns="0" bIns="0">
            <a:normAutofit/>
          </a:bodyPr>
          <a:lstStyle/>
          <a:p>
            <a:pPr lvl="0" algn="r">
              <a:defRPr sz="1800"/>
            </a:pPr>
            <a:r>
              <a:rPr sz="2700" b="1"/>
              <a:t>Sposób wykonania zadania </a:t>
            </a:r>
          </a:p>
          <a:p>
            <a:pPr lvl="0" algn="r">
              <a:defRPr sz="1800"/>
            </a:pPr>
            <a:r>
              <a:rPr sz="2700" b="1"/>
              <a:t>publicznego - § 2 </a:t>
            </a:r>
          </a:p>
        </p:txBody>
      </p:sp>
      <p:sp>
        <p:nvSpPr>
          <p:cNvPr id="183" name="Shape 183"/>
          <p:cNvSpPr>
            <a:spLocks noGrp="1"/>
          </p:cNvSpPr>
          <p:nvPr>
            <p:ph type="body" idx="1"/>
          </p:nvPr>
        </p:nvSpPr>
        <p:spPr>
          <a:xfrm>
            <a:off x="457200" y="1208782"/>
            <a:ext cx="8229600" cy="5649218"/>
          </a:xfrm>
          <a:prstGeom prst="rect">
            <a:avLst/>
          </a:prstGeom>
        </p:spPr>
        <p:txBody>
          <a:bodyPr lIns="0" tIns="0" rIns="0" bIns="0">
            <a:normAutofit/>
          </a:bodyPr>
          <a:lstStyle/>
          <a:p>
            <a:pPr marL="0" lvl="0" indent="0" defTabSz="457200">
              <a:spcBef>
                <a:spcPts val="0"/>
              </a:spcBef>
              <a:buSzTx/>
              <a:buNone/>
              <a:defRPr sz="1800"/>
            </a:pPr>
            <a:endParaRPr sz="1400" b="1" u="sng">
              <a:solidFill>
                <a:srgbClr val="504E4D"/>
              </a:solidFill>
              <a:latin typeface="Times"/>
              <a:ea typeface="Times"/>
              <a:cs typeface="Times"/>
              <a:sym typeface="Times"/>
            </a:endParaRPr>
          </a:p>
          <a:p>
            <a:pPr marL="0" lvl="0" indent="0" defTabSz="457200">
              <a:lnSpc>
                <a:spcPct val="150000"/>
              </a:lnSpc>
              <a:spcBef>
                <a:spcPts val="0"/>
              </a:spcBef>
              <a:buSzTx/>
              <a:buNone/>
              <a:defRPr sz="1800"/>
            </a:pPr>
            <a:r>
              <a:rPr b="1" u="sng">
                <a:latin typeface="Times"/>
                <a:ea typeface="Times"/>
                <a:cs typeface="Times"/>
                <a:sym typeface="Times"/>
              </a:rPr>
              <a:t>Termin realizacji zadania i wydatkowania środków</a:t>
            </a:r>
          </a:p>
          <a:p>
            <a:pPr marL="0" lvl="0" indent="0" defTabSz="457200">
              <a:lnSpc>
                <a:spcPct val="150000"/>
              </a:lnSpc>
              <a:spcBef>
                <a:spcPts val="0"/>
              </a:spcBef>
              <a:buSzTx/>
              <a:buNone/>
              <a:defRPr sz="1800"/>
            </a:pPr>
            <a:r>
              <a:rPr>
                <a:latin typeface="Times"/>
                <a:ea typeface="Times"/>
                <a:cs typeface="Times"/>
                <a:sym typeface="Times"/>
              </a:rPr>
              <a:t>W § 2 ust. 1 - 2 umowy dotacyjnej określane są:</a:t>
            </a:r>
          </a:p>
          <a:p>
            <a:pPr marL="457200" lvl="0" indent="-457200" defTabSz="457200">
              <a:lnSpc>
                <a:spcPct val="150000"/>
              </a:lnSpc>
              <a:spcBef>
                <a:spcPts val="0"/>
              </a:spcBef>
              <a:buSzTx/>
              <a:buNone/>
              <a:tabLst>
                <a:tab pos="139700" algn="l"/>
                <a:tab pos="457200" algn="l"/>
              </a:tabLst>
              <a:defRPr sz="1800"/>
            </a:pPr>
            <a:r>
              <a:rPr>
                <a:latin typeface="Times"/>
                <a:ea typeface="Times"/>
                <a:cs typeface="Times"/>
                <a:sym typeface="Times"/>
              </a:rPr>
              <a:t>	•	termin realizacji zadania (tj. do kiedy należy koniecznie zakończyć realizację projektu)</a:t>
            </a:r>
          </a:p>
          <a:p>
            <a:pPr marL="457200" lvl="0" indent="-457200" defTabSz="457200">
              <a:lnSpc>
                <a:spcPct val="150000"/>
              </a:lnSpc>
              <a:spcBef>
                <a:spcPts val="0"/>
              </a:spcBef>
              <a:buSzTx/>
              <a:buNone/>
              <a:tabLst>
                <a:tab pos="139700" algn="l"/>
                <a:tab pos="457200" algn="l"/>
              </a:tabLst>
              <a:defRPr sz="1800"/>
            </a:pPr>
            <a:r>
              <a:rPr>
                <a:latin typeface="Times"/>
                <a:ea typeface="Times"/>
                <a:cs typeface="Times"/>
                <a:sym typeface="Times"/>
              </a:rPr>
              <a:t>	•	termin ponoszenia wydatków w ramach umowy (ostateczna data, do której powinny być dokonane wydatki).</a:t>
            </a:r>
          </a:p>
          <a:p>
            <a:pPr marL="0" lvl="0" indent="0" defTabSz="457200">
              <a:lnSpc>
                <a:spcPct val="150000"/>
              </a:lnSpc>
              <a:spcBef>
                <a:spcPts val="0"/>
              </a:spcBef>
              <a:buSzTx/>
              <a:buNone/>
              <a:defRPr sz="1800"/>
            </a:pPr>
            <a:r>
              <a:rPr>
                <a:latin typeface="Times"/>
                <a:ea typeface="Times"/>
                <a:cs typeface="Times"/>
                <a:sym typeface="Times"/>
              </a:rPr>
              <a:t>Termin ponoszenia jest ustalany oddzielnie dla środków pochodzących z dotacji oraz dla środków pochodzących z innych źródeł, tzw. finansowego wkładu własnego – np. własnych środków organizacji, wpłat odbiorców zadania, czy środków uzyskanych w ramach innych dotacji).</a:t>
            </a:r>
          </a:p>
        </p:txBody>
      </p:sp>
      <p:sp>
        <p:nvSpPr>
          <p:cNvPr id="184" name="Shape 184"/>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41</a:t>
            </a:fld>
            <a:endParaRPr sz="1200">
              <a:solidFill>
                <a:srgbClr val="888888"/>
              </a:solidFil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idx="1"/>
          </p:nvPr>
        </p:nvSpPr>
        <p:spPr>
          <a:xfrm>
            <a:off x="457200" y="1874688"/>
            <a:ext cx="8229600" cy="4983313"/>
          </a:xfrm>
          <a:prstGeom prst="rect">
            <a:avLst/>
          </a:prstGeom>
        </p:spPr>
        <p:txBody>
          <a:bodyPr lIns="0" tIns="0" rIns="0" bIns="0">
            <a:normAutofit/>
          </a:bodyPr>
          <a:lstStyle/>
          <a:p>
            <a:pPr marL="0" lvl="0" indent="0" defTabSz="457200">
              <a:lnSpc>
                <a:spcPct val="150000"/>
              </a:lnSpc>
              <a:spcBef>
                <a:spcPts val="0"/>
              </a:spcBef>
              <a:buSzTx/>
              <a:buNone/>
              <a:defRPr sz="1800"/>
            </a:pPr>
            <a:r>
              <a:rPr sz="2000" b="1" u="sng">
                <a:solidFill>
                  <a:srgbClr val="010101"/>
                </a:solidFill>
                <a:latin typeface="Times"/>
                <a:ea typeface="Times"/>
                <a:cs typeface="Times"/>
                <a:sym typeface="Times"/>
              </a:rPr>
              <a:t>Odsetki bankowe i inne przychody</a:t>
            </a:r>
          </a:p>
          <a:p>
            <a:pPr marL="0" lvl="0" indent="0" defTabSz="457200">
              <a:lnSpc>
                <a:spcPct val="150000"/>
              </a:lnSpc>
              <a:spcBef>
                <a:spcPts val="0"/>
              </a:spcBef>
              <a:buSzTx/>
              <a:buNone/>
              <a:defRPr sz="1800"/>
            </a:pPr>
            <a:r>
              <a:rPr sz="2000">
                <a:solidFill>
                  <a:srgbClr val="010101"/>
                </a:solidFill>
                <a:latin typeface="Times"/>
                <a:ea typeface="Times"/>
                <a:cs typeface="Times"/>
                <a:sym typeface="Times"/>
              </a:rPr>
              <a:t>W przypadku, gdy w związku z realizacją zadania organizacja osiągnie przychody nieprzewidziane w ofercie i w umowie (np. odsetki bankowe) możliwe jest ich wykorzystanie na realizację zadania. Jeżeli środki takie nie zostaną wykorzystane na realizację zadania organizacja będzie musiała je zwrócić (§ 2 ust. 4).</a:t>
            </a:r>
          </a:p>
          <a:p>
            <a:pPr marL="0" lvl="0" indent="0" defTabSz="457200">
              <a:lnSpc>
                <a:spcPct val="150000"/>
              </a:lnSpc>
              <a:spcBef>
                <a:spcPts val="0"/>
              </a:spcBef>
              <a:buSzTx/>
              <a:buNone/>
              <a:defRPr sz="1800"/>
            </a:pPr>
            <a:r>
              <a:rPr sz="2000">
                <a:solidFill>
                  <a:srgbClr val="010101"/>
                </a:solidFill>
                <a:latin typeface="Times"/>
                <a:ea typeface="Times"/>
                <a:cs typeface="Times"/>
                <a:sym typeface="Times"/>
              </a:rPr>
              <a:t>Wydatkowanie osiągniętych przychodów, w tym także odsetek bankowych od środków przekazanych przez Zleceniodawcę, z naruszeniem postanowień ust. 4 uznaje się za dotację pobraną w nadmiernej wysokości.</a:t>
            </a:r>
          </a:p>
        </p:txBody>
      </p:sp>
      <p:sp>
        <p:nvSpPr>
          <p:cNvPr id="187" name="Shape 18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42</a:t>
            </a:fld>
            <a:endParaRPr sz="1200">
              <a:solidFill>
                <a:srgbClr val="888888"/>
              </a:solidFill>
            </a:endParaRPr>
          </a:p>
        </p:txBody>
      </p:sp>
      <p:sp>
        <p:nvSpPr>
          <p:cNvPr id="188" name="Shape 188"/>
          <p:cNvSpPr/>
          <p:nvPr/>
        </p:nvSpPr>
        <p:spPr>
          <a:xfrm>
            <a:off x="457200" y="183952"/>
            <a:ext cx="8229600" cy="787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700" b="1">
                <a:latin typeface="Calibri"/>
                <a:ea typeface="Calibri"/>
                <a:cs typeface="Calibri"/>
                <a:sym typeface="Calibri"/>
              </a:rPr>
              <a:t>Sposób wykonania zadania </a:t>
            </a:r>
          </a:p>
          <a:p>
            <a:pPr lvl="0" algn="r"/>
            <a:r>
              <a:rPr sz="2700" b="1">
                <a:latin typeface="Calibri"/>
                <a:ea typeface="Calibri"/>
                <a:cs typeface="Calibri"/>
                <a:sym typeface="Calibri"/>
              </a:rPr>
              <a:t>publicznego - § 2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xfrm>
            <a:off x="457200" y="92074"/>
            <a:ext cx="8229600" cy="1003105"/>
          </a:xfrm>
          <a:prstGeom prst="rect">
            <a:avLst/>
          </a:prstGeom>
        </p:spPr>
        <p:txBody>
          <a:bodyPr lIns="0" tIns="0" rIns="0" bIns="0">
            <a:normAutofit/>
          </a:bodyPr>
          <a:lstStyle>
            <a:lvl1pPr algn="r">
              <a:defRPr sz="2800" b="1"/>
            </a:lvl1pPr>
          </a:lstStyle>
          <a:p>
            <a:pPr lvl="0">
              <a:defRPr sz="1800" b="0"/>
            </a:pPr>
            <a:r>
              <a:rPr sz="2800" b="1"/>
              <a:t>Finansowanie zadania publicznego - § 3 </a:t>
            </a:r>
          </a:p>
        </p:txBody>
      </p:sp>
      <p:sp>
        <p:nvSpPr>
          <p:cNvPr id="191" name="Shape 191"/>
          <p:cNvSpPr>
            <a:spLocks noGrp="1"/>
          </p:cNvSpPr>
          <p:nvPr>
            <p:ph type="body" idx="1"/>
          </p:nvPr>
        </p:nvSpPr>
        <p:spPr>
          <a:xfrm>
            <a:off x="457200" y="1009748"/>
            <a:ext cx="8229600" cy="5848253"/>
          </a:xfrm>
          <a:prstGeom prst="rect">
            <a:avLst/>
          </a:prstGeom>
        </p:spPr>
        <p:txBody>
          <a:bodyPr lIns="0" tIns="0" rIns="0" bIns="0">
            <a:normAutofit/>
          </a:bodyPr>
          <a:lstStyle/>
          <a:p>
            <a:pPr marL="0" lvl="0" indent="0" defTabSz="457200">
              <a:lnSpc>
                <a:spcPct val="120000"/>
              </a:lnSpc>
              <a:spcBef>
                <a:spcPts val="0"/>
              </a:spcBef>
              <a:buSzTx/>
              <a:buNone/>
              <a:defRPr sz="1800"/>
            </a:pPr>
            <a:r>
              <a:rPr sz="1600" b="1" u="sng">
                <a:latin typeface="Times"/>
                <a:ea typeface="Times"/>
                <a:cs typeface="Times"/>
                <a:sym typeface="Times"/>
              </a:rPr>
              <a:t>Termin i sposób przekazania dotacji</a:t>
            </a:r>
          </a:p>
          <a:p>
            <a:pPr marL="0" lvl="0" indent="0" defTabSz="457200">
              <a:lnSpc>
                <a:spcPct val="120000"/>
              </a:lnSpc>
              <a:spcBef>
                <a:spcPts val="0"/>
              </a:spcBef>
              <a:buSzTx/>
              <a:buNone/>
              <a:defRPr sz="1800"/>
            </a:pPr>
            <a:endParaRPr sz="1600" b="1" u="sng">
              <a:latin typeface="Times"/>
              <a:ea typeface="Times"/>
              <a:cs typeface="Times"/>
              <a:sym typeface="Times"/>
            </a:endParaRPr>
          </a:p>
          <a:p>
            <a:pPr marL="0" lvl="0" indent="0" defTabSz="457200">
              <a:lnSpc>
                <a:spcPct val="120000"/>
              </a:lnSpc>
              <a:spcBef>
                <a:spcPts val="0"/>
              </a:spcBef>
              <a:buSzTx/>
              <a:buNone/>
              <a:defRPr sz="1800"/>
            </a:pPr>
            <a:r>
              <a:rPr sz="1600">
                <a:latin typeface="Times"/>
                <a:ea typeface="Times"/>
                <a:cs typeface="Times"/>
                <a:sym typeface="Times"/>
              </a:rPr>
              <a:t>W § 3 ust. 1 – 4 umowy dotacyjnej określona jest wysokość dotacji, termin przekazania dotacji oraz rachunek bankowy organizacji, na który przelane zostaną środki.</a:t>
            </a:r>
          </a:p>
          <a:p>
            <a:pPr marL="0" lvl="0" indent="0" defTabSz="457200">
              <a:lnSpc>
                <a:spcPct val="120000"/>
              </a:lnSpc>
              <a:spcBef>
                <a:spcPts val="0"/>
              </a:spcBef>
              <a:buSzTx/>
              <a:buNone/>
              <a:defRPr sz="1800"/>
            </a:pPr>
            <a:r>
              <a:rPr sz="1600">
                <a:latin typeface="Times"/>
                <a:ea typeface="Times"/>
                <a:cs typeface="Times"/>
                <a:sym typeface="Times"/>
              </a:rPr>
              <a:t>Uwaga! Organizacja nie musi zakładać odrębnego rachunku bankowego dla środków z dotacji. Ma natomiast obowiązek utrzymać konto, podane w umowie co najmniej do dnia zaakceptowania sprawozdania przez urząd. Jeżeli z  jakichś przyczyn nie jest to możliwe, NGO musi powiadomić urząd o zmianie rachunku bankowego (§ 3 ust. 4).</a:t>
            </a:r>
          </a:p>
          <a:p>
            <a:pPr marL="0" lvl="0" indent="0" defTabSz="457200">
              <a:lnSpc>
                <a:spcPct val="120000"/>
              </a:lnSpc>
              <a:spcBef>
                <a:spcPts val="0"/>
              </a:spcBef>
              <a:buSzTx/>
              <a:buNone/>
              <a:defRPr sz="1800"/>
            </a:pPr>
            <a:r>
              <a:rPr sz="1600">
                <a:latin typeface="Times"/>
                <a:ea typeface="Times"/>
                <a:cs typeface="Times"/>
                <a:sym typeface="Times"/>
              </a:rPr>
              <a:t>W przypadku oferty wspólnej w umowie podaje się rachunki każdej partnerskiej organizacji osobno.</a:t>
            </a:r>
          </a:p>
          <a:p>
            <a:pPr marL="0" lvl="0" indent="0" defTabSz="457200">
              <a:lnSpc>
                <a:spcPct val="120000"/>
              </a:lnSpc>
              <a:spcBef>
                <a:spcPts val="0"/>
              </a:spcBef>
              <a:buSzTx/>
              <a:buNone/>
              <a:defRPr sz="1800"/>
            </a:pPr>
            <a:r>
              <a:rPr sz="1600">
                <a:latin typeface="Times"/>
                <a:ea typeface="Times"/>
                <a:cs typeface="Times"/>
                <a:sym typeface="Times"/>
              </a:rPr>
              <a:t>Zgodnie ze wzorem umowy środki mogą być przekazane:</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na zadania tzw. „roczne”, tj. takie, których realizacja obejmuje jeden rok budżetowy (między 1 stycznia a 31 grudnia jednego roku kalendarzowego): w terminie 30 dni od daty podpisania umowy lub w transzach,</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na zadania tzw. „wieloletnie”, których realizacja wykracza poza jeden rok budżetowy: dotacja na pierwszy rok przekazywana jest w terminie 30 dni od dnia podpisania umowy, a na kolejne lata daty określa się w umowie.</a:t>
            </a:r>
          </a:p>
        </p:txBody>
      </p:sp>
      <p:sp>
        <p:nvSpPr>
          <p:cNvPr id="192" name="Shape 192"/>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43</a:t>
            </a:fld>
            <a:endParaRPr sz="1200">
              <a:solidFill>
                <a:srgbClr val="888888"/>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idx="1"/>
          </p:nvPr>
        </p:nvSpPr>
        <p:spPr>
          <a:xfrm>
            <a:off x="457200" y="1026863"/>
            <a:ext cx="8229600" cy="5831137"/>
          </a:xfrm>
          <a:prstGeom prst="rect">
            <a:avLst/>
          </a:prstGeom>
        </p:spPr>
        <p:txBody>
          <a:bodyPr lIns="0" tIns="0" rIns="0" bIns="0">
            <a:normAutofit/>
          </a:bodyPr>
          <a:lstStyle/>
          <a:p>
            <a:pPr marL="0" lvl="0" indent="0" defTabSz="457200">
              <a:lnSpc>
                <a:spcPct val="120000"/>
              </a:lnSpc>
              <a:spcBef>
                <a:spcPts val="0"/>
              </a:spcBef>
              <a:buSzTx/>
              <a:buNone/>
              <a:defRPr sz="1800"/>
            </a:pPr>
            <a:r>
              <a:rPr b="1" u="sng">
                <a:latin typeface="Times"/>
                <a:ea typeface="Times"/>
                <a:cs typeface="Times"/>
                <a:sym typeface="Times"/>
              </a:rPr>
              <a:t>Uwaga! </a:t>
            </a:r>
            <a:r>
              <a:rPr>
                <a:latin typeface="Times"/>
                <a:ea typeface="Times"/>
                <a:cs typeface="Times"/>
                <a:sym typeface="Times"/>
              </a:rPr>
              <a:t>W przypadku umowy, w które przewidziano transze, przekazanie kolejnej transzy może (ale nie musi) być warunkowane:</a:t>
            </a:r>
          </a:p>
          <a:p>
            <a:pPr marL="457200" lvl="0" indent="-457200" defTabSz="457200">
              <a:lnSpc>
                <a:spcPct val="120000"/>
              </a:lnSpc>
              <a:spcBef>
                <a:spcPts val="0"/>
              </a:spcBef>
              <a:buSzTx/>
              <a:buNone/>
              <a:tabLst>
                <a:tab pos="139700" algn="l"/>
                <a:tab pos="457200" algn="l"/>
              </a:tabLst>
              <a:defRPr sz="1800"/>
            </a:pPr>
            <a:r>
              <a:rPr>
                <a:latin typeface="Times"/>
                <a:ea typeface="Times"/>
                <a:cs typeface="Times"/>
                <a:sym typeface="Times"/>
              </a:rPr>
              <a:t>	•	złożeniem lub zaakceptowaniem sprawozdania częściowego (§ 3 ust. 14),</a:t>
            </a:r>
          </a:p>
          <a:p>
            <a:pPr marL="457200" lvl="0" indent="-457200" defTabSz="457200">
              <a:lnSpc>
                <a:spcPct val="120000"/>
              </a:lnSpc>
              <a:spcBef>
                <a:spcPts val="0"/>
              </a:spcBef>
              <a:buSzTx/>
              <a:buNone/>
              <a:tabLst>
                <a:tab pos="139700" algn="l"/>
                <a:tab pos="457200" algn="l"/>
              </a:tabLst>
              <a:defRPr sz="1800"/>
            </a:pPr>
            <a:r>
              <a:rPr>
                <a:latin typeface="Times"/>
                <a:ea typeface="Times"/>
                <a:cs typeface="Times"/>
                <a:sym typeface="Times"/>
              </a:rPr>
              <a:t>	•	wydatkowaniem określonego procentu już otrzymanych przez organizację środków (par 3. ust. 15).</a:t>
            </a:r>
          </a:p>
          <a:p>
            <a:pPr marL="0" lvl="0" indent="0" defTabSz="457200">
              <a:lnSpc>
                <a:spcPct val="120000"/>
              </a:lnSpc>
              <a:spcBef>
                <a:spcPts val="0"/>
              </a:spcBef>
              <a:buSzTx/>
              <a:buNone/>
              <a:defRPr sz="1800"/>
            </a:pPr>
            <a:r>
              <a:rPr>
                <a:latin typeface="Times"/>
                <a:ea typeface="Times"/>
                <a:cs typeface="Times"/>
                <a:sym typeface="Times"/>
              </a:rPr>
              <a:t>W przypadku umów wieloletnich przekazanie środków na kolejny rok może (ale nie musi) być uzależnione od złożenia lub zaakceptowania sprawozdania za rok poprzedni (§ 3 ust. 13).</a:t>
            </a:r>
          </a:p>
          <a:p>
            <a:pPr marL="0" lvl="0" indent="0" defTabSz="457200">
              <a:lnSpc>
                <a:spcPct val="120000"/>
              </a:lnSpc>
              <a:spcBef>
                <a:spcPts val="0"/>
              </a:spcBef>
              <a:buSzTx/>
              <a:buNone/>
              <a:defRPr sz="1800"/>
            </a:pPr>
            <a:r>
              <a:rPr>
                <a:latin typeface="Times"/>
                <a:ea typeface="Times"/>
                <a:cs typeface="Times"/>
                <a:sym typeface="Times"/>
              </a:rPr>
              <a:t>W odniesieniu do zadań wieloletnich we wzorze umowy dotacyjnej zamieszczono zapis, że wysokość środków w kolejnych latach zależeć będzie od wysokości budżetu przyznanego na dany rok na realizację zadań przez organizacje pozarządowe. Jest to zapis, który zabezpiecza na przyszłość organ administracji publicznej na wypadek, gdyby zmniejszono ogólny budżet na realizację zadań publicznych, co będzie skutkowało tym, że nie będzie możliwości przekazania dotacji w pełnej przyznanej wcześniej kwocie. W takiej sytuacji może dojść do propozycji zmiany umowy i dostosowania jej do możliwości finansowych urzędu, który zawarł umowę z NGO.</a:t>
            </a:r>
          </a:p>
        </p:txBody>
      </p:sp>
      <p:sp>
        <p:nvSpPr>
          <p:cNvPr id="195" name="Shape 195"/>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44</a:t>
            </a:fld>
            <a:endParaRPr sz="1200">
              <a:solidFill>
                <a:srgbClr val="888888"/>
              </a:solidFill>
            </a:endParaRPr>
          </a:p>
        </p:txBody>
      </p:sp>
      <p:sp>
        <p:nvSpPr>
          <p:cNvPr id="196" name="Shape 196"/>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
          </p:nvPr>
        </p:nvSpPr>
        <p:spPr>
          <a:xfrm>
            <a:off x="457200" y="1005382"/>
            <a:ext cx="8229600" cy="5852619"/>
          </a:xfrm>
          <a:prstGeom prst="rect">
            <a:avLst/>
          </a:prstGeom>
        </p:spPr>
        <p:txBody>
          <a:bodyPr lIns="0" tIns="0" rIns="0" bIns="0">
            <a:normAutofit/>
          </a:bodyPr>
          <a:lstStyle/>
          <a:p>
            <a:pPr marL="0" lvl="0" indent="0" defTabSz="457200">
              <a:lnSpc>
                <a:spcPct val="120000"/>
              </a:lnSpc>
              <a:spcBef>
                <a:spcPts val="0"/>
              </a:spcBef>
              <a:buSzTx/>
              <a:buNone/>
              <a:defRPr sz="1800"/>
            </a:pPr>
            <a:r>
              <a:rPr sz="1600" b="1" u="sng">
                <a:latin typeface="Times"/>
                <a:ea typeface="Times"/>
                <a:cs typeface="Times"/>
                <a:sym typeface="Times"/>
              </a:rPr>
              <a:t>Wkład własny organizacji</a:t>
            </a:r>
          </a:p>
          <a:p>
            <a:pPr marL="0" lvl="0" indent="0" defTabSz="457200">
              <a:lnSpc>
                <a:spcPct val="120000"/>
              </a:lnSpc>
              <a:spcBef>
                <a:spcPts val="0"/>
              </a:spcBef>
              <a:buSzTx/>
              <a:buNone/>
              <a:defRPr sz="1800"/>
            </a:pPr>
            <a:endParaRPr sz="1600" b="1" u="sng">
              <a:latin typeface="Times"/>
              <a:ea typeface="Times"/>
              <a:cs typeface="Times"/>
              <a:sym typeface="Times"/>
            </a:endParaRPr>
          </a:p>
          <a:p>
            <a:pPr marL="0" lvl="0" indent="0" defTabSz="457200">
              <a:lnSpc>
                <a:spcPct val="120000"/>
              </a:lnSpc>
              <a:spcBef>
                <a:spcPts val="0"/>
              </a:spcBef>
              <a:buSzTx/>
              <a:buNone/>
              <a:defRPr sz="1800"/>
            </a:pPr>
            <a:r>
              <a:rPr sz="1600">
                <a:latin typeface="Times"/>
                <a:ea typeface="Times"/>
                <a:cs typeface="Times"/>
                <a:sym typeface="Times"/>
              </a:rPr>
              <a:t>W § 3. ust. 5 umowy dotacyjnej NGO umowie zobowiązuje się do wniesienia wkładu własnego. We wzorze umowy podane są dwa warianty ustępu 5. Pierwszy wariant odnosi się do  umów zawieranych na zadania wyłonione w otwartym konkursie ofert. Drugi wariant ustępu 5 odnosi się do zadań realizowanych w wyniku naboru w trybie tzw. małych grantów.</a:t>
            </a:r>
          </a:p>
          <a:p>
            <a:pPr marL="0" lvl="0" indent="0" defTabSz="457200">
              <a:lnSpc>
                <a:spcPct val="120000"/>
              </a:lnSpc>
              <a:spcBef>
                <a:spcPts val="0"/>
              </a:spcBef>
              <a:buSzTx/>
              <a:buNone/>
              <a:defRPr sz="1800"/>
            </a:pPr>
            <a:r>
              <a:rPr sz="1600">
                <a:latin typeface="Times"/>
                <a:ea typeface="Times"/>
                <a:cs typeface="Times"/>
                <a:sym typeface="Times"/>
              </a:rPr>
              <a:t>W przypadku projektu (oferty) realizowanego w trybie tzw. małych grantów podaje się wyłącznie wysokość wkładu własnego (finansowego, osobowego i rzeczowego) – bez podziału na jego rodzaj.</a:t>
            </a:r>
          </a:p>
          <a:p>
            <a:pPr marL="0" lvl="0" indent="0" defTabSz="457200">
              <a:lnSpc>
                <a:spcPct val="120000"/>
              </a:lnSpc>
              <a:spcBef>
                <a:spcPts val="0"/>
              </a:spcBef>
              <a:buSzTx/>
              <a:buNone/>
              <a:defRPr sz="1800"/>
            </a:pPr>
            <a:r>
              <a:rPr sz="1600">
                <a:latin typeface="Times"/>
                <a:ea typeface="Times"/>
                <a:cs typeface="Times"/>
                <a:sym typeface="Times"/>
              </a:rPr>
              <a:t>W przypadku umów odnoszących się do zdań wyłonionych w otwartym konkursie ofert oferent jest zobowiązany do podania szczegółowych kwot – wkładu finansowego, rzeczowego i osobowego. Ponadto wkład finansowy podawany jest w podziale na:</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własne środki organizacji,</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środki pochodzące od odbiorców zadania (np. opłata za udział w szkoleniu),</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środki pochodzące z innych źródeł publicznych (np. od innych urzędów – wraz z podaniem ich nazwy),</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pozostałe środki.</a:t>
            </a:r>
          </a:p>
          <a:p>
            <a:pPr marL="0" lvl="0" indent="0" defTabSz="457200">
              <a:lnSpc>
                <a:spcPct val="120000"/>
              </a:lnSpc>
              <a:spcBef>
                <a:spcPts val="0"/>
              </a:spcBef>
              <a:buSzTx/>
              <a:buNone/>
              <a:defRPr sz="1800"/>
            </a:pPr>
            <a:r>
              <a:rPr sz="1600">
                <a:latin typeface="Times"/>
                <a:ea typeface="Times"/>
                <a:cs typeface="Times"/>
                <a:sym typeface="Times"/>
              </a:rPr>
              <a:t>Kwoty te – o ile nie została zrobiona aktualizacja – powinny być takie same, jak te podane w formularzu oferty (wniosku o dotację). Dla ofert wieloletnich podział wkładu podawany jest dla każdego roku oddzielnie.</a:t>
            </a:r>
          </a:p>
        </p:txBody>
      </p:sp>
      <p:sp>
        <p:nvSpPr>
          <p:cNvPr id="199" name="Shape 19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45</a:t>
            </a:fld>
            <a:endParaRPr sz="1200">
              <a:solidFill>
                <a:srgbClr val="888888"/>
              </a:solidFill>
            </a:endParaRPr>
          </a:p>
        </p:txBody>
      </p:sp>
      <p:sp>
        <p:nvSpPr>
          <p:cNvPr id="200" name="Shape 200"/>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body" idx="1"/>
          </p:nvPr>
        </p:nvSpPr>
        <p:spPr>
          <a:xfrm>
            <a:off x="457200" y="944164"/>
            <a:ext cx="8229600" cy="5913837"/>
          </a:xfrm>
          <a:prstGeom prst="rect">
            <a:avLst/>
          </a:prstGeom>
        </p:spPr>
        <p:txBody>
          <a:bodyPr lIns="0" tIns="0" rIns="0" bIns="0">
            <a:normAutofit/>
          </a:bodyPr>
          <a:lstStyle/>
          <a:p>
            <a:pPr marL="0" lvl="0" indent="0" defTabSz="457200">
              <a:lnSpc>
                <a:spcPct val="150000"/>
              </a:lnSpc>
              <a:spcBef>
                <a:spcPts val="0"/>
              </a:spcBef>
              <a:buSzTx/>
              <a:buNone/>
              <a:defRPr sz="1800"/>
            </a:pPr>
            <a:r>
              <a:rPr b="1" u="sng">
                <a:latin typeface="Times"/>
                <a:ea typeface="Times"/>
                <a:cs typeface="Times"/>
                <a:sym typeface="Times"/>
              </a:rPr>
              <a:t>Całkowity koszt realizacji zadania</a:t>
            </a:r>
          </a:p>
          <a:p>
            <a:pPr marL="0" lvl="0" indent="0" defTabSz="457200">
              <a:lnSpc>
                <a:spcPct val="150000"/>
              </a:lnSpc>
              <a:spcBef>
                <a:spcPts val="0"/>
              </a:spcBef>
              <a:buSzTx/>
              <a:buNone/>
              <a:defRPr sz="1800"/>
            </a:pPr>
            <a:r>
              <a:rPr>
                <a:latin typeface="Times"/>
                <a:ea typeface="Times"/>
                <a:cs typeface="Times"/>
                <a:sym typeface="Times"/>
              </a:rPr>
              <a:t>Całkowity koszt realizacji zadania (projektu) jest określony w § 3 ust. 6.  Całkowity koszt realizacji zadania to suma dotacji i wkładu własnego. Dla zadań wieloletnich koszt realizacji zadania podaje się również w rozbiciu na poszczególne lata realizacji zadania.</a:t>
            </a:r>
          </a:p>
          <a:p>
            <a:pPr marL="0" lvl="0" indent="0" defTabSz="457200">
              <a:lnSpc>
                <a:spcPct val="150000"/>
              </a:lnSpc>
              <a:spcBef>
                <a:spcPts val="0"/>
              </a:spcBef>
              <a:buSzTx/>
              <a:buNone/>
              <a:defRPr sz="1800"/>
            </a:pPr>
            <a:r>
              <a:rPr>
                <a:latin typeface="Times"/>
                <a:ea typeface="Times"/>
                <a:cs typeface="Times"/>
                <a:sym typeface="Times"/>
              </a:rPr>
              <a:t>Limity dotyczące wkładu własnego</a:t>
            </a:r>
          </a:p>
          <a:p>
            <a:pPr marL="0" lvl="0" indent="0" defTabSz="457200">
              <a:lnSpc>
                <a:spcPct val="150000"/>
              </a:lnSpc>
              <a:spcBef>
                <a:spcPts val="0"/>
              </a:spcBef>
              <a:buSzTx/>
              <a:buNone/>
              <a:defRPr sz="1800"/>
            </a:pPr>
            <a:r>
              <a:rPr>
                <a:latin typeface="Times"/>
                <a:ea typeface="Times"/>
                <a:cs typeface="Times"/>
                <a:sym typeface="Times"/>
              </a:rPr>
              <a:t>W § 3 ust. 7 wzoru umowy określa się:</a:t>
            </a:r>
          </a:p>
          <a:p>
            <a:pPr marL="457200" lvl="0" indent="-457200" defTabSz="457200">
              <a:lnSpc>
                <a:spcPct val="150000"/>
              </a:lnSpc>
              <a:spcBef>
                <a:spcPts val="0"/>
              </a:spcBef>
              <a:buSzTx/>
              <a:buNone/>
              <a:tabLst>
                <a:tab pos="139700" algn="l"/>
                <a:tab pos="457200" algn="l"/>
              </a:tabLst>
              <a:defRPr sz="1800"/>
            </a:pPr>
            <a:r>
              <a:rPr>
                <a:latin typeface="Times"/>
                <a:ea typeface="Times"/>
                <a:cs typeface="Times"/>
                <a:sym typeface="Times"/>
              </a:rPr>
              <a:t>	•	procentowy udział całego wkładu własnego w stosunku do dotacji – w przypadku tzw. małych grantów, przy czym procentowy udział wkładu własnego nie może być </a:t>
            </a:r>
            <a:r>
              <a:rPr i="1">
                <a:latin typeface="Times"/>
                <a:ea typeface="Times"/>
                <a:cs typeface="Times"/>
                <a:sym typeface="Times"/>
              </a:rPr>
              <a:t>niższy</a:t>
            </a:r>
            <a:r>
              <a:rPr>
                <a:latin typeface="Times"/>
                <a:ea typeface="Times"/>
                <a:cs typeface="Times"/>
                <a:sym typeface="Times"/>
              </a:rPr>
              <a:t> niż  wskazany w umowie</a:t>
            </a:r>
          </a:p>
          <a:p>
            <a:pPr marL="457200" lvl="0" indent="-457200" defTabSz="457200">
              <a:lnSpc>
                <a:spcPct val="150000"/>
              </a:lnSpc>
              <a:spcBef>
                <a:spcPts val="0"/>
              </a:spcBef>
              <a:buSzTx/>
              <a:buNone/>
              <a:tabLst>
                <a:tab pos="139700" algn="l"/>
                <a:tab pos="457200" algn="l"/>
              </a:tabLst>
              <a:defRPr sz="1800"/>
            </a:pPr>
            <a:r>
              <a:rPr>
                <a:latin typeface="Times"/>
                <a:ea typeface="Times"/>
                <a:cs typeface="Times"/>
                <a:sym typeface="Times"/>
              </a:rPr>
              <a:t>	•	procentowy udział środków finansowych w stosunku do dotacji – w przypadku „zwykłych” zadań – tj. wyłonionych w otwartym konkursie ofert. Udział ten nie może być </a:t>
            </a:r>
            <a:r>
              <a:rPr i="1">
                <a:latin typeface="Times"/>
                <a:ea typeface="Times"/>
                <a:cs typeface="Times"/>
                <a:sym typeface="Times"/>
              </a:rPr>
              <a:t>niższy</a:t>
            </a:r>
            <a:r>
              <a:rPr>
                <a:latin typeface="Times"/>
                <a:ea typeface="Times"/>
                <a:cs typeface="Times"/>
                <a:sym typeface="Times"/>
              </a:rPr>
              <a:t> niż wskazany w umowie, choć wysokość finansowego poszczególnych rodzajów wkładu własnego może się zmieniać (§ 3 ust. 8).</a:t>
            </a:r>
          </a:p>
        </p:txBody>
      </p:sp>
      <p:sp>
        <p:nvSpPr>
          <p:cNvPr id="203" name="Shape 203"/>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46</a:t>
            </a:fld>
            <a:endParaRPr sz="1200">
              <a:solidFill>
                <a:srgbClr val="888888"/>
              </a:solidFill>
            </a:endParaRPr>
          </a:p>
        </p:txBody>
      </p:sp>
      <p:sp>
        <p:nvSpPr>
          <p:cNvPr id="204" name="Shape 204"/>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
          </p:nvPr>
        </p:nvSpPr>
        <p:spPr>
          <a:xfrm>
            <a:off x="457200" y="1019175"/>
            <a:ext cx="8229600" cy="5838825"/>
          </a:xfrm>
          <a:prstGeom prst="rect">
            <a:avLst/>
          </a:prstGeom>
        </p:spPr>
        <p:txBody>
          <a:bodyPr lIns="0" tIns="0" rIns="0" bIns="0">
            <a:normAutofit/>
          </a:bodyPr>
          <a:lstStyle/>
          <a:p>
            <a:pPr marL="0" lvl="0" indent="0" defTabSz="457200">
              <a:lnSpc>
                <a:spcPct val="150000"/>
              </a:lnSpc>
              <a:spcBef>
                <a:spcPts val="0"/>
              </a:spcBef>
              <a:buSzTx/>
              <a:buNone/>
              <a:defRPr sz="1800"/>
            </a:pPr>
            <a:r>
              <a:rPr b="1" u="sng">
                <a:latin typeface="Times"/>
                <a:ea typeface="Times"/>
                <a:cs typeface="Times"/>
                <a:sym typeface="Times"/>
              </a:rPr>
              <a:t>Uwaga! </a:t>
            </a:r>
            <a:r>
              <a:rPr>
                <a:latin typeface="Times"/>
                <a:ea typeface="Times"/>
                <a:cs typeface="Times"/>
                <a:sym typeface="Times"/>
              </a:rPr>
              <a:t>Zapisy § 3 ust. 8 dają oferentowi (wnioskodawcy) możliwość zmian wysokości wkładu finansowego z poszczególnych źródeł. Dzieje się tak np. w sytuacji, gdy NGO nie otrzymała dotacji z innego urzędu (innych źródeł publicznych), ma jednak środki od sponsorów lub z darowizn. I z tych środków może uzupełnić „brakujące” kwoty finansowego wkładu własnego. Taka zmiana nie wymaga aneksu umowy dotacyjnej. Informację o zmianie źródeł finansowych wkładu własnego podaje się na etapie sprawozdania.</a:t>
            </a:r>
          </a:p>
          <a:p>
            <a:pPr marL="0" lvl="0" indent="0" defTabSz="457200">
              <a:lnSpc>
                <a:spcPct val="150000"/>
              </a:lnSpc>
              <a:spcBef>
                <a:spcPts val="0"/>
              </a:spcBef>
              <a:buSzTx/>
              <a:buNone/>
              <a:defRPr sz="1800"/>
            </a:pPr>
            <a:r>
              <a:rPr>
                <a:latin typeface="Times"/>
                <a:ea typeface="Times"/>
                <a:cs typeface="Times"/>
                <a:sym typeface="Times"/>
              </a:rPr>
              <a:t>Podobnie we  wzorze umowy dotacyjnej zapisano udział sumy wkładu rzeczowego i osobowego w stosunku do dotacji. Nie może być on mniejszy niż wskazany w umowie, ale może zmieniać się wysokość poszczególnych rodzajów wkładów (§ 3 ust. 9 - 10).</a:t>
            </a:r>
          </a:p>
          <a:p>
            <a:pPr marL="0" lvl="0" indent="0" defTabSz="457200">
              <a:lnSpc>
                <a:spcPct val="150000"/>
              </a:lnSpc>
              <a:spcBef>
                <a:spcPts val="0"/>
              </a:spcBef>
              <a:buSzTx/>
              <a:buNone/>
              <a:defRPr sz="1800"/>
            </a:pPr>
            <a:r>
              <a:rPr b="1" u="sng">
                <a:latin typeface="Times"/>
                <a:ea typeface="Times"/>
                <a:cs typeface="Times"/>
                <a:sym typeface="Times"/>
              </a:rPr>
              <a:t>Uwaga! </a:t>
            </a:r>
            <a:r>
              <a:rPr>
                <a:latin typeface="Times"/>
                <a:ea typeface="Times"/>
                <a:cs typeface="Times"/>
                <a:sym typeface="Times"/>
              </a:rPr>
              <a:t>Zapisy te umożliwiają realizatorowi umowy zastępowanie części wkładu rzeczowego osobowym i na odwrót. Taka zmiana nie wymaga aneksu. Organizacja informuje o niej w sprawozdaniu.</a:t>
            </a:r>
          </a:p>
        </p:txBody>
      </p:sp>
      <p:sp>
        <p:nvSpPr>
          <p:cNvPr id="207" name="Shape 20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47</a:t>
            </a:fld>
            <a:endParaRPr sz="1200">
              <a:solidFill>
                <a:srgbClr val="888888"/>
              </a:solidFill>
            </a:endParaRPr>
          </a:p>
        </p:txBody>
      </p:sp>
      <p:sp>
        <p:nvSpPr>
          <p:cNvPr id="208" name="Shape 208"/>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idx="1"/>
          </p:nvPr>
        </p:nvSpPr>
        <p:spPr>
          <a:xfrm>
            <a:off x="457200" y="1134317"/>
            <a:ext cx="8229600" cy="5723683"/>
          </a:xfrm>
          <a:prstGeom prst="rect">
            <a:avLst/>
          </a:prstGeom>
        </p:spPr>
        <p:txBody>
          <a:bodyPr lIns="0" tIns="0" rIns="0" bIns="0">
            <a:normAutofit/>
          </a:bodyPr>
          <a:lstStyle/>
          <a:p>
            <a:pPr marL="0" lvl="0" indent="0" defTabSz="457200">
              <a:lnSpc>
                <a:spcPct val="150000"/>
              </a:lnSpc>
              <a:spcBef>
                <a:spcPts val="0"/>
              </a:spcBef>
              <a:buSzTx/>
              <a:buNone/>
              <a:defRPr sz="1800"/>
            </a:pPr>
            <a:endParaRPr>
              <a:latin typeface="Times"/>
              <a:ea typeface="Times"/>
              <a:cs typeface="Times"/>
              <a:sym typeface="Times"/>
            </a:endParaRPr>
          </a:p>
          <a:p>
            <a:pPr marL="0" lvl="0" indent="0" defTabSz="457200">
              <a:lnSpc>
                <a:spcPct val="150000"/>
              </a:lnSpc>
              <a:spcBef>
                <a:spcPts val="0"/>
              </a:spcBef>
              <a:buSzTx/>
              <a:buNone/>
              <a:defRPr sz="1800"/>
            </a:pPr>
            <a:endParaRPr>
              <a:latin typeface="Times"/>
              <a:ea typeface="Times"/>
              <a:cs typeface="Times"/>
              <a:sym typeface="Times"/>
            </a:endParaRPr>
          </a:p>
          <a:p>
            <a:pPr marL="0" lvl="0" indent="0" defTabSz="457200">
              <a:lnSpc>
                <a:spcPct val="150000"/>
              </a:lnSpc>
              <a:spcBef>
                <a:spcPts val="0"/>
              </a:spcBef>
              <a:buSzTx/>
              <a:buNone/>
              <a:defRPr sz="1800"/>
            </a:pPr>
            <a:r>
              <a:rPr>
                <a:latin typeface="Times"/>
                <a:ea typeface="Times"/>
                <a:cs typeface="Times"/>
                <a:sym typeface="Times"/>
              </a:rPr>
              <a:t>W § 3 ust.  11 zapisano, że jeśli zleceniobiorca nie dostosuje się do zapisów umowy dotacyjnej, dotyczących wkładu własnego i np. wykaże mniejszy wkład finansowy lub sumę wkładu osobowego i rzeczowego, to będzie zobowiązany do zwrotu odpowiedniej części dotacji, gdyż jest to traktowane za „pobranie dotacji w nadmiernej wysokości”.</a:t>
            </a:r>
          </a:p>
        </p:txBody>
      </p:sp>
      <p:sp>
        <p:nvSpPr>
          <p:cNvPr id="211" name="Shape 211"/>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48</a:t>
            </a:fld>
            <a:endParaRPr sz="1200">
              <a:solidFill>
                <a:srgbClr val="888888"/>
              </a:solidFill>
            </a:endParaRPr>
          </a:p>
        </p:txBody>
      </p:sp>
      <p:sp>
        <p:nvSpPr>
          <p:cNvPr id="212" name="Shape 212"/>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body" idx="1"/>
          </p:nvPr>
        </p:nvSpPr>
        <p:spPr>
          <a:xfrm>
            <a:off x="457200" y="1318467"/>
            <a:ext cx="8229600" cy="5539533"/>
          </a:xfrm>
          <a:prstGeom prst="rect">
            <a:avLst/>
          </a:prstGeom>
        </p:spPr>
        <p:txBody>
          <a:bodyPr lIns="0" tIns="0" rIns="0" bIns="0">
            <a:normAutofit/>
          </a:bodyPr>
          <a:lstStyle/>
          <a:p>
            <a:pPr marL="0" lvl="0" indent="0" defTabSz="457200">
              <a:lnSpc>
                <a:spcPct val="120000"/>
              </a:lnSpc>
              <a:spcBef>
                <a:spcPts val="0"/>
              </a:spcBef>
              <a:buSzTx/>
              <a:buNone/>
              <a:defRPr sz="1800"/>
            </a:pPr>
            <a:r>
              <a:rPr b="1" u="sng">
                <a:latin typeface="Times"/>
                <a:ea typeface="Times"/>
                <a:cs typeface="Times"/>
                <a:sym typeface="Times"/>
              </a:rPr>
              <a:t>Postanowienia fakultatywne:</a:t>
            </a:r>
          </a:p>
          <a:p>
            <a:pPr marL="0" lvl="0" indent="0" defTabSz="457200">
              <a:lnSpc>
                <a:spcPct val="120000"/>
              </a:lnSpc>
              <a:spcBef>
                <a:spcPts val="0"/>
              </a:spcBef>
              <a:buSzTx/>
              <a:buNone/>
              <a:defRPr sz="1800"/>
            </a:pPr>
            <a:endParaRPr>
              <a:latin typeface="Times"/>
              <a:ea typeface="Times"/>
              <a:cs typeface="Times"/>
              <a:sym typeface="Times"/>
            </a:endParaRPr>
          </a:p>
          <a:p>
            <a:pPr marL="163193" lvl="0" indent="-146048" algn="just" defTabSz="449580">
              <a:lnSpc>
                <a:spcPct val="120000"/>
              </a:lnSpc>
              <a:spcBef>
                <a:spcPts val="0"/>
              </a:spcBef>
              <a:buSzTx/>
              <a:buNone/>
              <a:defRPr sz="1800"/>
            </a:pPr>
            <a:r>
              <a:rPr>
                <a:uFill>
                  <a:solidFill/>
                </a:uFill>
                <a:latin typeface="Times New Roman"/>
                <a:ea typeface="Times New Roman"/>
                <a:cs typeface="Times New Roman"/>
                <a:sym typeface="Times New Roman"/>
              </a:rPr>
              <a:t>12. Wysokość świadczenia pieniężnego pobranego od pojedynczego odbiorcy zadania publicznego nie może się zwiększyć o więcej niż ……….… % w stosunku do wysokości świadczenia pieniężnego planowanej w ofercie</a:t>
            </a:r>
            <a:r>
              <a:rPr baseline="31999">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a:t>
            </a:r>
          </a:p>
          <a:p>
            <a:pPr marL="270508" lvl="0" indent="-270508" algn="just" defTabSz="449580">
              <a:lnSpc>
                <a:spcPct val="120000"/>
              </a:lnSpc>
              <a:spcBef>
                <a:spcPts val="0"/>
              </a:spcBef>
              <a:buSzTx/>
              <a:buNone/>
              <a:defRPr sz="1800"/>
            </a:pPr>
            <a:r>
              <a:rPr>
                <a:uFill>
                  <a:solidFill/>
                </a:uFill>
                <a:latin typeface="Times New Roman"/>
                <a:ea typeface="Times New Roman"/>
                <a:cs typeface="Times New Roman"/>
                <a:sym typeface="Times New Roman"/>
              </a:rPr>
              <a:t>13. Przekazanie kolejnej dotacji nastąpi, z zastrzeżeniem ust. 2, po złożeniu* / zaakceptowaniu* sprawozdania częściowego, o którym mowa w § 10 ust. 3</a:t>
            </a:r>
            <a:r>
              <a:rPr baseline="31999">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a:t>
            </a:r>
          </a:p>
          <a:p>
            <a:pPr marL="270508" lvl="0" indent="-270508" algn="just" defTabSz="449580">
              <a:lnSpc>
                <a:spcPct val="120000"/>
              </a:lnSpc>
              <a:spcBef>
                <a:spcPts val="0"/>
              </a:spcBef>
              <a:buSzTx/>
              <a:buNone/>
              <a:defRPr sz="1800"/>
            </a:pPr>
            <a:r>
              <a:rPr>
                <a:uFill>
                  <a:solidFill/>
                </a:uFill>
                <a:latin typeface="Times New Roman"/>
                <a:ea typeface="Times New Roman"/>
                <a:cs typeface="Times New Roman"/>
                <a:sym typeface="Times New Roman"/>
              </a:rPr>
              <a:t>14. Przekazanie kolejnej transzy dotacji nastąpi po złożeniu* / zaakceptowaniu* sprawozdania częściowego, o którym mowa w § 10 ust. 2</a:t>
            </a:r>
            <a:r>
              <a:rPr baseline="31999">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a:t>
            </a:r>
          </a:p>
          <a:p>
            <a:pPr marL="270508" lvl="0" indent="-270508" algn="just" defTabSz="449580">
              <a:lnSpc>
                <a:spcPct val="120000"/>
              </a:lnSpc>
              <a:spcBef>
                <a:spcPts val="0"/>
              </a:spcBef>
              <a:buSzTx/>
              <a:buNone/>
              <a:defRPr sz="1800"/>
            </a:pPr>
            <a:r>
              <a:rPr>
                <a:uFill>
                  <a:solidFill/>
                </a:uFill>
                <a:latin typeface="Times New Roman"/>
                <a:ea typeface="Times New Roman"/>
                <a:cs typeface="Times New Roman"/>
                <a:sym typeface="Times New Roman"/>
              </a:rPr>
              <a:t>15. Zleceniodawca uzależnia przekazanie kolejnych transz dotacji od wydatkowania co najmniej …….. % przekazanych środków</a:t>
            </a:r>
            <a:r>
              <a:rPr baseline="31999">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a:t>
            </a:r>
            <a:r>
              <a:rPr sz="1200">
                <a:uFill>
                  <a:solidFill/>
                </a:uFill>
                <a:latin typeface="Times New Roman"/>
                <a:ea typeface="Times New Roman"/>
                <a:cs typeface="Times New Roman"/>
                <a:sym typeface="Times New Roman"/>
              </a:rPr>
              <a:t>.</a:t>
            </a:r>
          </a:p>
        </p:txBody>
      </p:sp>
      <p:sp>
        <p:nvSpPr>
          <p:cNvPr id="215" name="Shape 215"/>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49</a:t>
            </a:fld>
            <a:endParaRPr sz="1200">
              <a:solidFill>
                <a:srgbClr val="888888"/>
              </a:solidFill>
            </a:endParaRPr>
          </a:p>
        </p:txBody>
      </p:sp>
      <p:sp>
        <p:nvSpPr>
          <p:cNvPr id="216" name="Shape 216"/>
          <p:cNvSpPr/>
          <p:nvPr/>
        </p:nvSpPr>
        <p:spPr>
          <a:xfrm>
            <a:off x="457200" y="390426"/>
            <a:ext cx="82296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800" b="1">
                <a:latin typeface="Calibri"/>
                <a:ea typeface="Calibri"/>
                <a:cs typeface="Calibri"/>
                <a:sym typeface="Calibri"/>
              </a:defRPr>
            </a:lvl1pPr>
          </a:lstStyle>
          <a:p>
            <a:pPr lvl="0">
              <a:defRPr sz="1800" b="0"/>
            </a:pPr>
            <a:r>
              <a:rPr sz="2800" b="1"/>
              <a:t>Finansowanie zadania publicznego - § 3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199" y="274635"/>
            <a:ext cx="8460683" cy="775204"/>
          </a:xfrm>
          <a:prstGeom prst="rect">
            <a:avLst/>
          </a:prstGeom>
        </p:spPr>
        <p:txBody>
          <a:bodyPr lIns="0" tIns="0" rIns="0" bIns="0">
            <a:normAutofit/>
          </a:bodyPr>
          <a:lstStyle>
            <a:lvl1pPr algn="r">
              <a:defRPr sz="2900" b="1"/>
            </a:lvl1pPr>
          </a:lstStyle>
          <a:p>
            <a:pPr lvl="0">
              <a:defRPr sz="1800" b="0"/>
            </a:pPr>
            <a:r>
              <a:rPr sz="2900" b="1"/>
              <a:t>Wejście w życie rozporządzenia</a:t>
            </a:r>
          </a:p>
        </p:txBody>
      </p:sp>
      <p:sp>
        <p:nvSpPr>
          <p:cNvPr id="75" name="Shape 75"/>
          <p:cNvSpPr>
            <a:spLocks noGrp="1"/>
          </p:cNvSpPr>
          <p:nvPr>
            <p:ph type="body" idx="1"/>
          </p:nvPr>
        </p:nvSpPr>
        <p:spPr>
          <a:xfrm>
            <a:off x="457200" y="1120524"/>
            <a:ext cx="8229600" cy="5429156"/>
          </a:xfrm>
          <a:prstGeom prst="rect">
            <a:avLst/>
          </a:prstGeom>
        </p:spPr>
        <p:txBody>
          <a:bodyPr lIns="0" tIns="0" rIns="0" bIns="0">
            <a:normAutofit lnSpcReduction="10000"/>
          </a:bodyPr>
          <a:lstStyle/>
          <a:p>
            <a:pPr marL="0" lvl="0" indent="0" defTabSz="347472">
              <a:lnSpc>
                <a:spcPct val="150000"/>
              </a:lnSpc>
              <a:spcBef>
                <a:spcPts val="0"/>
              </a:spcBef>
              <a:buSzTx/>
              <a:buNone/>
              <a:defRPr sz="1800"/>
            </a:pPr>
            <a:r>
              <a:rPr sz="1500">
                <a:solidFill>
                  <a:srgbClr val="020202"/>
                </a:solidFill>
                <a:latin typeface="Times"/>
                <a:ea typeface="Times"/>
                <a:cs typeface="Times"/>
                <a:sym typeface="Times"/>
              </a:rPr>
              <a:t>Nowe rozporządzenie wchodzi w życie po upływie 14 dni od dnia ogłoszenia. Opublikowane zostało 19 sierpnia więc weszło w życie 3 września 2016 r.</a:t>
            </a:r>
          </a:p>
          <a:p>
            <a:pPr marL="0" lvl="0" indent="0" defTabSz="347472">
              <a:lnSpc>
                <a:spcPct val="150000"/>
              </a:lnSpc>
              <a:spcBef>
                <a:spcPts val="0"/>
              </a:spcBef>
              <a:buSzTx/>
              <a:buNone/>
              <a:defRPr sz="1800"/>
            </a:pPr>
            <a:endParaRPr sz="1500">
              <a:solidFill>
                <a:srgbClr val="020202"/>
              </a:solidFill>
              <a:latin typeface="Times"/>
              <a:ea typeface="Times"/>
              <a:cs typeface="Times"/>
              <a:sym typeface="Times"/>
            </a:endParaRPr>
          </a:p>
          <a:p>
            <a:pPr marL="0" lvl="0" indent="0" defTabSz="347472">
              <a:lnSpc>
                <a:spcPct val="150000"/>
              </a:lnSpc>
              <a:spcBef>
                <a:spcPts val="0"/>
              </a:spcBef>
              <a:buSzTx/>
              <a:buNone/>
              <a:defRPr sz="1800"/>
            </a:pPr>
            <a:r>
              <a:rPr sz="1500">
                <a:solidFill>
                  <a:srgbClr val="020202"/>
                </a:solidFill>
                <a:latin typeface="Times"/>
                <a:ea typeface="Times"/>
                <a:cs typeface="Times"/>
                <a:sym typeface="Times"/>
              </a:rPr>
              <a:t>Opublikowane rozporządzenie zastąpi dotychczasową regulację ze wzorami wykorzystywanymi w konkursach, czyli rozporządzenie Ministra Pracy i Polityki Społecznej z dnia 15 grudnia 2010 r. w sprawie wzoru oferty i ramowego wzoru umowy dotyczących realizacji zadania publicznego oraz wzoru sprawozdania z wykonania tego zadania (Dz. U. z 2011 r. Nr 6, poz. 25).</a:t>
            </a:r>
          </a:p>
          <a:p>
            <a:pPr marL="0" lvl="0" indent="0" defTabSz="347472">
              <a:lnSpc>
                <a:spcPct val="150000"/>
              </a:lnSpc>
              <a:spcBef>
                <a:spcPts val="0"/>
              </a:spcBef>
              <a:buSzTx/>
              <a:buNone/>
              <a:defRPr sz="1800"/>
            </a:pPr>
            <a:endParaRPr sz="1500">
              <a:solidFill>
                <a:srgbClr val="020202"/>
              </a:solidFill>
              <a:latin typeface="Times"/>
              <a:ea typeface="Times"/>
              <a:cs typeface="Times"/>
              <a:sym typeface="Times"/>
            </a:endParaRPr>
          </a:p>
          <a:p>
            <a:pPr marL="0" lvl="0" indent="0" defTabSz="347472">
              <a:lnSpc>
                <a:spcPct val="150000"/>
              </a:lnSpc>
              <a:spcBef>
                <a:spcPts val="0"/>
              </a:spcBef>
              <a:buSzTx/>
              <a:buNone/>
              <a:defRPr sz="1800"/>
            </a:pPr>
            <a:r>
              <a:rPr sz="1500">
                <a:solidFill>
                  <a:srgbClr val="020202"/>
                </a:solidFill>
                <a:latin typeface="Times"/>
                <a:ea typeface="Times"/>
                <a:cs typeface="Times"/>
                <a:sym typeface="Times"/>
              </a:rPr>
              <a:t>Stare rozporządzenie z 2010 r., na mocy przepisów przejściowych, przez jakiś czas jest jeszcze ważne. Jego przepisy nadal mają zastosowanie:</a:t>
            </a:r>
          </a:p>
          <a:p>
            <a:pPr marL="347472" lvl="0" indent="-347472" defTabSz="347472">
              <a:lnSpc>
                <a:spcPct val="150000"/>
              </a:lnSpc>
              <a:spcBef>
                <a:spcPts val="0"/>
              </a:spcBef>
              <a:buSzTx/>
              <a:buNone/>
              <a:tabLst>
                <a:tab pos="101600" algn="l"/>
                <a:tab pos="342900" algn="l"/>
              </a:tabLst>
              <a:defRPr sz="1800"/>
            </a:pPr>
            <a:r>
              <a:rPr sz="1500">
                <a:solidFill>
                  <a:srgbClr val="020202"/>
                </a:solidFill>
                <a:latin typeface="Times"/>
                <a:ea typeface="Times"/>
                <a:cs typeface="Times"/>
                <a:sym typeface="Times"/>
              </a:rPr>
              <a:t>	•	do otwartych konkursów ofert ogłoszonych przed dniem wejścia w życie nowego rozporządzenia (przed 3 września 2016 r.),</a:t>
            </a:r>
          </a:p>
          <a:p>
            <a:pPr marL="347472" lvl="0" indent="-347472" defTabSz="347472">
              <a:lnSpc>
                <a:spcPct val="150000"/>
              </a:lnSpc>
              <a:spcBef>
                <a:spcPts val="0"/>
              </a:spcBef>
              <a:buSzTx/>
              <a:buNone/>
              <a:tabLst>
                <a:tab pos="101600" algn="l"/>
                <a:tab pos="342900" algn="l"/>
              </a:tabLst>
              <a:defRPr sz="1800"/>
            </a:pPr>
            <a:r>
              <a:rPr sz="1500">
                <a:solidFill>
                  <a:srgbClr val="020202"/>
                </a:solidFill>
                <a:latin typeface="Times"/>
                <a:ea typeface="Times"/>
                <a:cs typeface="Times"/>
                <a:sym typeface="Times"/>
              </a:rPr>
              <a:t>	•	do ofert składanych w innym trybie niż otwarty konkurs złożonych przed dniem wejścia w życie nowego rozporządzenia (przed 3 września 2016 r.).</a:t>
            </a:r>
          </a:p>
          <a:p>
            <a:pPr marL="0" lvl="0" indent="0" defTabSz="347472">
              <a:lnSpc>
                <a:spcPct val="150000"/>
              </a:lnSpc>
              <a:spcBef>
                <a:spcPts val="0"/>
              </a:spcBef>
              <a:buSzTx/>
              <a:buNone/>
              <a:defRPr sz="1800"/>
            </a:pPr>
            <a:r>
              <a:rPr sz="1500">
                <a:solidFill>
                  <a:srgbClr val="020202"/>
                </a:solidFill>
                <a:latin typeface="Times"/>
                <a:ea typeface="Times"/>
                <a:cs typeface="Times"/>
                <a:sym typeface="Times"/>
              </a:rPr>
              <a:t>Rozporządzenie z 2010 r. będzie więc nadal stosowane np. przez organizacje pozarządowe sprawozdające się z realizacji zadań w konkursach ogłoszonych w pierwszej połowie 2016 r. (i wcześniejszych).</a:t>
            </a:r>
          </a:p>
        </p:txBody>
      </p:sp>
      <p:sp>
        <p:nvSpPr>
          <p:cNvPr id="76" name="Shape 76"/>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a:t>
            </a:fld>
            <a:endParaRPr sz="1200">
              <a:solidFill>
                <a:srgbClr val="888888"/>
              </a:solidFill>
            </a:endParaRPr>
          </a:p>
        </p:txBody>
      </p:sp>
    </p:spTree>
  </p:cSld>
  <p:clrMapOvr>
    <a:masterClrMapping/>
  </p:clrMapOvr>
  <p:transition spd="med">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idx="1"/>
          </p:nvPr>
        </p:nvSpPr>
        <p:spPr>
          <a:prstGeom prst="rect">
            <a:avLst/>
          </a:prstGeom>
        </p:spPr>
        <p:txBody>
          <a:bodyPr lIns="0" tIns="0" rIns="0" bIns="0">
            <a:normAutofit/>
          </a:bodyPr>
          <a:lstStyle/>
          <a:p>
            <a:pPr marL="0" lvl="0" indent="0" defTabSz="457200">
              <a:lnSpc>
                <a:spcPct val="150000"/>
              </a:lnSpc>
              <a:spcBef>
                <a:spcPts val="0"/>
              </a:spcBef>
              <a:buSzTx/>
              <a:buNone/>
              <a:defRPr sz="1800"/>
            </a:pPr>
            <a:r>
              <a:rPr b="1" u="sng">
                <a:latin typeface="Times"/>
                <a:ea typeface="Times"/>
                <a:cs typeface="Times"/>
                <a:sym typeface="Times"/>
              </a:rPr>
              <a:t>Podzlecanie (podwykonawstwo)</a:t>
            </a:r>
          </a:p>
          <a:p>
            <a:pPr marL="0" lvl="0" indent="0" defTabSz="457200">
              <a:lnSpc>
                <a:spcPct val="150000"/>
              </a:lnSpc>
              <a:spcBef>
                <a:spcPts val="0"/>
              </a:spcBef>
              <a:buSzTx/>
              <a:buNone/>
              <a:defRPr sz="1800"/>
            </a:pPr>
            <a:r>
              <a:rPr>
                <a:latin typeface="Times"/>
                <a:ea typeface="Times"/>
                <a:cs typeface="Times"/>
                <a:sym typeface="Times"/>
              </a:rPr>
              <a:t>Jeśli organizacja w ofercie (wniosku o dotację), w harmonogramie wskazała, że część zadania będzie realizowana przez podmiot niebędący stroną umowy – to urząd wyraża na to zgodę, zamieszczając stosowną informację w § 4.</a:t>
            </a:r>
          </a:p>
          <a:p>
            <a:pPr marL="180339" lvl="0" indent="-180339" algn="just" defTabSz="449580">
              <a:lnSpc>
                <a:spcPct val="115000"/>
              </a:lnSpc>
              <a:spcBef>
                <a:spcPts val="0"/>
              </a:spcBef>
              <a:buSzTx/>
              <a:buNone/>
              <a:defRPr sz="1800"/>
            </a:pPr>
            <a:endParaRPr>
              <a:uFill>
                <a:solidFill/>
              </a:uFill>
              <a:latin typeface="Times New Roman"/>
              <a:ea typeface="Times New Roman"/>
              <a:cs typeface="Times New Roman"/>
              <a:sym typeface="Times New Roman"/>
            </a:endParaRPr>
          </a:p>
          <a:p>
            <a:pPr marL="180339" lvl="0" indent="-180339" algn="just" defTabSz="449580">
              <a:lnSpc>
                <a:spcPct val="115000"/>
              </a:lnSpc>
              <a:spcBef>
                <a:spcPts val="0"/>
              </a:spcBef>
              <a:buSzTx/>
              <a:buNone/>
              <a:defRPr sz="1800"/>
            </a:pPr>
            <a:r>
              <a:rPr>
                <a:uFill>
                  <a:solidFill/>
                </a:uFill>
                <a:latin typeface="Times New Roman"/>
                <a:ea typeface="Times New Roman"/>
                <a:cs typeface="Times New Roman"/>
                <a:sym typeface="Times New Roman"/>
              </a:rPr>
              <a:t>1. Zleceniodawca wyraża zgodę na realizację przez Zleceniobiorcę(-ców) następujących działań we współpracy z podmiotem trzecim …………………………………………….… …………..................................................................................................................................</a:t>
            </a:r>
            <a:r>
              <a:rPr i="1">
                <a:uFill>
                  <a:solidFill/>
                </a:uFill>
                <a:latin typeface="Times New Roman"/>
                <a:ea typeface="Times New Roman"/>
                <a:cs typeface="Times New Roman"/>
                <a:sym typeface="Times New Roman"/>
              </a:rPr>
              <a:t>(określenie części zadania publicznego wraz ze wskazaniem nazwy działania zgodnie z pkt IV.7 oferty lub pozycji kalkulacji przewidywanych kosztów</a:t>
            </a:r>
            <a:r>
              <a:rPr i="1" baseline="31999">
                <a:uFill>
                  <a:solidFill/>
                </a:uFill>
                <a:latin typeface="Times New Roman"/>
                <a:ea typeface="Times New Roman"/>
                <a:cs typeface="Times New Roman"/>
                <a:sym typeface="Times New Roman"/>
              </a:rPr>
              <a:t>)</a:t>
            </a:r>
            <a:r>
              <a:rPr i="1">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a:t>
            </a:r>
          </a:p>
          <a:p>
            <a:pPr marL="180339" lvl="0" indent="-180339" algn="just" defTabSz="449580">
              <a:lnSpc>
                <a:spcPct val="115000"/>
              </a:lnSpc>
              <a:spcBef>
                <a:spcPts val="0"/>
              </a:spcBef>
              <a:buSzTx/>
              <a:buNone/>
              <a:tabLst>
                <a:tab pos="800100" algn="l"/>
              </a:tabLst>
              <a:defRPr sz="1800"/>
            </a:pPr>
            <a:endParaRPr>
              <a:uFill>
                <a:solidFill/>
              </a:uFill>
              <a:latin typeface="Times New Roman"/>
              <a:ea typeface="Times New Roman"/>
              <a:cs typeface="Times New Roman"/>
              <a:sym typeface="Times New Roman"/>
            </a:endParaRPr>
          </a:p>
          <a:p>
            <a:pPr marL="180339" lvl="0" indent="-180339" algn="just" defTabSz="449580">
              <a:lnSpc>
                <a:spcPct val="115000"/>
              </a:lnSpc>
              <a:spcBef>
                <a:spcPts val="0"/>
              </a:spcBef>
              <a:buSzTx/>
              <a:buNone/>
              <a:tabLst>
                <a:tab pos="800100" algn="l"/>
              </a:tabLst>
              <a:defRPr sz="1800"/>
            </a:pPr>
            <a:r>
              <a:rPr>
                <a:uFill>
                  <a:solidFill/>
                </a:uFill>
                <a:latin typeface="Times New Roman"/>
                <a:ea typeface="Times New Roman"/>
                <a:cs typeface="Times New Roman"/>
                <a:sym typeface="Times New Roman"/>
              </a:rPr>
              <a:t>2. Za działania bądź zaniechania podmiotu, o którym mowa w ust. 1, Zleceniobiorca(-cy) odpowiada(-ją) jak za własne.</a:t>
            </a:r>
          </a:p>
        </p:txBody>
      </p:sp>
      <p:sp>
        <p:nvSpPr>
          <p:cNvPr id="219" name="Shape 21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50</a:t>
            </a:fld>
            <a:endParaRPr sz="1200">
              <a:solidFill>
                <a:srgbClr val="888888"/>
              </a:solidFill>
            </a:endParaRPr>
          </a:p>
        </p:txBody>
      </p:sp>
      <p:sp>
        <p:nvSpPr>
          <p:cNvPr id="220" name="Shape 220"/>
          <p:cNvSpPr/>
          <p:nvPr/>
        </p:nvSpPr>
        <p:spPr>
          <a:xfrm>
            <a:off x="457200" y="334715"/>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600" b="1">
                <a:latin typeface="Calibri"/>
                <a:ea typeface="Calibri"/>
                <a:cs typeface="Calibri"/>
                <a:sym typeface="Calibri"/>
              </a:rPr>
              <a:t>Wykonanie części zadania przez podmiot </a:t>
            </a:r>
          </a:p>
          <a:p>
            <a:pPr lvl="0" algn="r"/>
            <a:r>
              <a:rPr sz="2600" b="1">
                <a:latin typeface="Calibri"/>
                <a:ea typeface="Calibri"/>
                <a:cs typeface="Calibri"/>
                <a:sym typeface="Calibri"/>
              </a:rPr>
              <a:t>nie będący stroną umowy </a:t>
            </a:r>
          </a:p>
          <a:p>
            <a:pPr lvl="0" algn="r"/>
            <a:r>
              <a:rPr sz="2600" b="1">
                <a:latin typeface="Calibri"/>
                <a:ea typeface="Calibri"/>
                <a:cs typeface="Calibri"/>
                <a:sym typeface="Calibri"/>
              </a:rPr>
              <a:t>(zgodnie z art.16 ust.4 ustawy) -  § 4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idx="1"/>
          </p:nvPr>
        </p:nvSpPr>
        <p:spPr>
          <a:prstGeom prst="rect">
            <a:avLst/>
          </a:prstGeom>
        </p:spPr>
        <p:txBody>
          <a:bodyPr lIns="0" tIns="0" rIns="0" bIns="0">
            <a:normAutofit/>
          </a:bodyPr>
          <a:lstStyle/>
          <a:p>
            <a:pPr marL="0" lvl="0" indent="0" defTabSz="457200">
              <a:lnSpc>
                <a:spcPct val="150000"/>
              </a:lnSpc>
              <a:spcBef>
                <a:spcPts val="0"/>
              </a:spcBef>
              <a:buSzTx/>
              <a:buNone/>
              <a:defRPr sz="1800"/>
            </a:pPr>
            <a:r>
              <a:rPr>
                <a:latin typeface="Times"/>
                <a:ea typeface="Times"/>
                <a:cs typeface="Times"/>
                <a:sym typeface="Times"/>
              </a:rPr>
              <a:t>W § 5 określa się maksymalny procentowy udział kosztów dotacji w całkowitych kosztach realizacji zadania (projektu). Oznacza to, ze wspomniane wyżej zapisy, dotyczące wysokości wkładu własnego uważa się za zachowane, jeśli procentowy udział dotacji w całkowitym koszcie zadania publicznego nie zwiększy się o więcej niż wskazany w umowie próg procentowy. </a:t>
            </a:r>
          </a:p>
          <a:p>
            <a:pPr marL="0" lvl="0" indent="0" defTabSz="457200">
              <a:lnSpc>
                <a:spcPct val="150000"/>
              </a:lnSpc>
              <a:spcBef>
                <a:spcPts val="0"/>
              </a:spcBef>
              <a:buSzTx/>
              <a:buNone/>
              <a:defRPr sz="1800"/>
            </a:pPr>
            <a:endParaRPr>
              <a:latin typeface="Times"/>
              <a:ea typeface="Times"/>
              <a:cs typeface="Times"/>
              <a:sym typeface="Times"/>
            </a:endParaRPr>
          </a:p>
          <a:p>
            <a:pPr marL="0" lvl="0" indent="0" defTabSz="457200">
              <a:lnSpc>
                <a:spcPct val="150000"/>
              </a:lnSpc>
              <a:spcBef>
                <a:spcPts val="0"/>
              </a:spcBef>
              <a:buSzTx/>
              <a:buNone/>
              <a:defRPr sz="1800"/>
            </a:pPr>
            <a:r>
              <a:rPr>
                <a:latin typeface="Times"/>
                <a:ea typeface="Times"/>
                <a:cs typeface="Times"/>
                <a:sym typeface="Times"/>
              </a:rPr>
              <a:t>Inaczej mówiąc, w  nowym wzorze umowy dotacyjnej zapisano  możliwość wprowadzenia procentowego progu podwyższenia udziału dotacji w kosztach o określony procent (czyli pomniejszenia wkładu własnego organizacji).</a:t>
            </a:r>
          </a:p>
        </p:txBody>
      </p:sp>
      <p:sp>
        <p:nvSpPr>
          <p:cNvPr id="223" name="Shape 223"/>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51</a:t>
            </a:fld>
            <a:endParaRPr sz="1200">
              <a:solidFill>
                <a:srgbClr val="888888"/>
              </a:solidFill>
            </a:endParaRPr>
          </a:p>
        </p:txBody>
      </p:sp>
      <p:sp>
        <p:nvSpPr>
          <p:cNvPr id="224" name="Shape 224"/>
          <p:cNvSpPr/>
          <p:nvPr/>
        </p:nvSpPr>
        <p:spPr>
          <a:xfrm>
            <a:off x="457200" y="525215"/>
            <a:ext cx="8229600" cy="762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600" b="1">
                <a:latin typeface="Trebuchet MS"/>
                <a:ea typeface="Trebuchet MS"/>
                <a:cs typeface="Trebuchet MS"/>
                <a:sym typeface="Trebuchet MS"/>
              </a:rPr>
              <a:t>Procentowy udział dotacji w całkowitym </a:t>
            </a:r>
          </a:p>
          <a:p>
            <a:pPr lvl="0" algn="r"/>
            <a:r>
              <a:rPr sz="2600" b="1">
                <a:latin typeface="Trebuchet MS"/>
                <a:ea typeface="Trebuchet MS"/>
                <a:cs typeface="Trebuchet MS"/>
                <a:sym typeface="Trebuchet MS"/>
              </a:rPr>
              <a:t>koszcie zadania publicznego</a:t>
            </a:r>
            <a:r>
              <a:rPr sz="2600" b="1">
                <a:latin typeface="Times New Roman"/>
                <a:ea typeface="Times New Roman"/>
                <a:cs typeface="Times New Roman"/>
                <a:sym typeface="Times New Roman"/>
              </a:rPr>
              <a:t> </a:t>
            </a:r>
            <a:r>
              <a:rPr sz="2600" b="1">
                <a:latin typeface="Calibri"/>
                <a:ea typeface="Calibri"/>
                <a:cs typeface="Calibri"/>
                <a:sym typeface="Calibri"/>
              </a:rPr>
              <a:t>-  § 5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body" idx="1"/>
          </p:nvPr>
        </p:nvSpPr>
        <p:spPr>
          <a:xfrm>
            <a:off x="457200" y="1088479"/>
            <a:ext cx="8229600" cy="5769522"/>
          </a:xfrm>
          <a:prstGeom prst="rect">
            <a:avLst/>
          </a:prstGeom>
        </p:spPr>
        <p:txBody>
          <a:bodyPr lIns="0" tIns="0" rIns="0" bIns="0">
            <a:normAutofit/>
          </a:bodyPr>
          <a:lstStyle/>
          <a:p>
            <a:pPr marL="0" lvl="0" indent="0" defTabSz="457200">
              <a:spcBef>
                <a:spcPts val="0"/>
              </a:spcBef>
              <a:buSzTx/>
              <a:buNone/>
              <a:defRPr sz="1800"/>
            </a:pPr>
            <a:r>
              <a:rPr sz="1600">
                <a:latin typeface="Times"/>
                <a:ea typeface="Times"/>
                <a:cs typeface="Times"/>
                <a:sym typeface="Times"/>
              </a:rPr>
              <a:t>We wzorze umowy zawarto trzy warianty  § 6 ust. 1, który dotyczy możliwości przesunięć między wydatkami w kosztorysie (tzw. pozycjami w budżecie). W umowie zamieszcza się jeden z wariantów. Urząd i organizacją mają możliwość , by ustalić sposób zmian wysokości wydatków w kosztorysie.</a:t>
            </a:r>
          </a:p>
          <a:p>
            <a:pPr marL="0" lvl="0" indent="0" defTabSz="457200">
              <a:spcBef>
                <a:spcPts val="0"/>
              </a:spcBef>
              <a:buSzTx/>
              <a:buNone/>
              <a:defRPr sz="1800"/>
            </a:pPr>
            <a:endParaRPr sz="1600">
              <a:latin typeface="Times"/>
              <a:ea typeface="Times"/>
              <a:cs typeface="Times"/>
              <a:sym typeface="Times"/>
            </a:endParaRPr>
          </a:p>
          <a:p>
            <a:pPr marL="0" lvl="0" indent="0" defTabSz="457200">
              <a:spcBef>
                <a:spcPts val="0"/>
              </a:spcBef>
              <a:buSzTx/>
              <a:buNone/>
              <a:defRPr sz="1800"/>
            </a:pPr>
            <a:r>
              <a:rPr sz="1600">
                <a:latin typeface="Times"/>
                <a:ea typeface="Times"/>
                <a:cs typeface="Times"/>
                <a:sym typeface="Times"/>
              </a:rPr>
              <a:t>Trzy warianty zapisu dotyczącego przesunięć kosztów:</a:t>
            </a:r>
          </a:p>
          <a:p>
            <a:pPr marL="457200" lvl="0" indent="-457200" defTabSz="457200">
              <a:spcBef>
                <a:spcPts val="0"/>
              </a:spcBef>
              <a:buSzTx/>
              <a:buNone/>
              <a:tabLst>
                <a:tab pos="139700" algn="l"/>
                <a:tab pos="457200" algn="l"/>
              </a:tabLst>
              <a:defRPr sz="1800"/>
            </a:pPr>
            <a:r>
              <a:rPr sz="1600">
                <a:latin typeface="Times"/>
                <a:ea typeface="Times"/>
                <a:cs typeface="Times"/>
                <a:sym typeface="Times"/>
              </a:rPr>
              <a:t>	1	określa się limit procentowy zwiększenia dla pojedynczego wydatku (np. w przypadku, gdy limit ten zostanie określony na 10%, to możliwe jest zwiększenie dowolnego wydatku o 10% jego pierwotnej kwoty),</a:t>
            </a:r>
          </a:p>
          <a:p>
            <a:pPr marL="457200" lvl="0" indent="-457200" defTabSz="457200">
              <a:spcBef>
                <a:spcPts val="0"/>
              </a:spcBef>
              <a:buSzTx/>
              <a:buNone/>
              <a:tabLst>
                <a:tab pos="139700" algn="l"/>
                <a:tab pos="457200" algn="l"/>
              </a:tabLst>
              <a:defRPr sz="1800"/>
            </a:pPr>
            <a:r>
              <a:rPr sz="1600">
                <a:latin typeface="Times"/>
                <a:ea typeface="Times"/>
                <a:cs typeface="Times"/>
                <a:sym typeface="Times"/>
              </a:rPr>
              <a:t>	2	określa się limit procentowy zmian dla sum kategorii kosztów (w kosztorysie występują dwie kategorie wydatków: koszty merytoryczne i koszty obsługi zadania, jeżeli np. limit wynosi 10%,  to całkowite sumy kosztów w tych kategoriach można zwiększyć o 10%. Jeżeli np. suma kosztów merytorycznych wynosi 10000 zł – to można ją zwiększyć o 1000 zł, a suma kosztów obsługi wynosi 1000 zł – to możliwe jest zwiększenie o 100 zł),</a:t>
            </a:r>
          </a:p>
          <a:p>
            <a:pPr marL="457200" lvl="0" indent="-457200" defTabSz="457200">
              <a:spcBef>
                <a:spcPts val="0"/>
              </a:spcBef>
              <a:buSzTx/>
              <a:buNone/>
              <a:tabLst>
                <a:tab pos="139700" algn="l"/>
                <a:tab pos="457200" algn="l"/>
              </a:tabLst>
              <a:defRPr sz="1800"/>
            </a:pPr>
            <a:r>
              <a:rPr sz="1600">
                <a:latin typeface="Times"/>
                <a:ea typeface="Times"/>
                <a:cs typeface="Times"/>
                <a:sym typeface="Times"/>
              </a:rPr>
              <a:t>	3	Określa się limit procentowy zmiany wysokości wydatku w stosunku do kwoty dotacji (np. jeżeli limit ten wynosi 10%, a organizacja otrzymała dotację w wysokości 10000 zł, to każdy wydatek może być zwiększony o 1000 zł – niezależnie od jego pierwotnej wysokości).</a:t>
            </a:r>
          </a:p>
          <a:p>
            <a:pPr marL="0" lvl="0" indent="0" defTabSz="457200">
              <a:spcBef>
                <a:spcPts val="0"/>
              </a:spcBef>
              <a:buSzTx/>
              <a:buNone/>
              <a:defRPr sz="1800"/>
            </a:pPr>
            <a:r>
              <a:rPr sz="1600">
                <a:latin typeface="Times"/>
                <a:ea typeface="Times"/>
                <a:cs typeface="Times"/>
                <a:sym typeface="Times"/>
              </a:rPr>
              <a:t>Spośród tych trzech możliwości wybierana jest jedna.</a:t>
            </a:r>
          </a:p>
          <a:p>
            <a:pPr marL="0" lvl="0" indent="0" defTabSz="457200">
              <a:spcBef>
                <a:spcPts val="0"/>
              </a:spcBef>
              <a:buSzTx/>
              <a:buNone/>
              <a:defRPr sz="1800"/>
            </a:pPr>
            <a:endParaRPr sz="1600">
              <a:latin typeface="Times"/>
              <a:ea typeface="Times"/>
              <a:cs typeface="Times"/>
              <a:sym typeface="Times"/>
            </a:endParaRPr>
          </a:p>
          <a:p>
            <a:pPr marL="0" lvl="0" indent="0" defTabSz="457200">
              <a:spcBef>
                <a:spcPts val="0"/>
              </a:spcBef>
              <a:buSzTx/>
              <a:buNone/>
              <a:defRPr sz="1800"/>
            </a:pPr>
            <a:r>
              <a:rPr sz="1600">
                <a:latin typeface="Times"/>
                <a:ea typeface="Times"/>
                <a:cs typeface="Times"/>
                <a:sym typeface="Times"/>
              </a:rPr>
              <a:t>Uwaga! Wszelkie przesunięcia nie mogą spowodować zwiększenia kwoty dotacji, jaką organizacja otrzymuje od urzędu. Dlatego jeżeli jakiś wydatek zostanie zwiększony, to inny muszą zostać zmniejszone, aby kwota dotacji pozostała taka sama. Przekroczenie wskazanego w umowie limitu spowoduje konieczność zwrotu części dotacji wydatkowanej niezgodnie z tym limitem.</a:t>
            </a:r>
          </a:p>
        </p:txBody>
      </p:sp>
      <p:sp>
        <p:nvSpPr>
          <p:cNvPr id="227" name="Shape 22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52</a:t>
            </a:fld>
            <a:endParaRPr sz="1200">
              <a:solidFill>
                <a:srgbClr val="888888"/>
              </a:solidFill>
            </a:endParaRPr>
          </a:p>
        </p:txBody>
      </p:sp>
      <p:sp>
        <p:nvSpPr>
          <p:cNvPr id="228" name="Shape 228"/>
          <p:cNvSpPr/>
          <p:nvPr/>
        </p:nvSpPr>
        <p:spPr>
          <a:xfrm>
            <a:off x="457200" y="203343"/>
            <a:ext cx="8229600" cy="747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600" b="1">
                <a:latin typeface="Times New Roman"/>
                <a:ea typeface="Times New Roman"/>
                <a:cs typeface="Times New Roman"/>
                <a:sym typeface="Times New Roman"/>
              </a:rPr>
              <a:t>Dokonywanie przesunięć </a:t>
            </a:r>
          </a:p>
          <a:p>
            <a:pPr lvl="0" algn="r"/>
            <a:r>
              <a:rPr sz="2600" b="1">
                <a:latin typeface="Times New Roman"/>
                <a:ea typeface="Times New Roman"/>
                <a:cs typeface="Times New Roman"/>
                <a:sym typeface="Times New Roman"/>
              </a:rPr>
              <a:t>w zakresie ponoszonych wydatków - § 6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body" idx="1"/>
          </p:nvPr>
        </p:nvSpPr>
        <p:spPr>
          <a:xfrm>
            <a:off x="457200" y="1198711"/>
            <a:ext cx="8229600" cy="5659290"/>
          </a:xfrm>
          <a:prstGeom prst="rect">
            <a:avLst/>
          </a:prstGeom>
        </p:spPr>
        <p:txBody>
          <a:bodyPr lIns="0" tIns="0" rIns="0" bIns="0">
            <a:normAutofit/>
          </a:bodyPr>
          <a:lstStyle/>
          <a:p>
            <a:pPr marL="0" lvl="0" indent="0" defTabSz="457200">
              <a:lnSpc>
                <a:spcPct val="120000"/>
              </a:lnSpc>
              <a:spcBef>
                <a:spcPts val="0"/>
              </a:spcBef>
              <a:buSzTx/>
              <a:buNone/>
              <a:defRPr sz="1800"/>
            </a:pPr>
            <a:r>
              <a:rPr>
                <a:solidFill>
                  <a:srgbClr val="010101"/>
                </a:solidFill>
                <a:latin typeface="Times"/>
                <a:ea typeface="Times"/>
                <a:cs typeface="Times"/>
                <a:sym typeface="Times"/>
              </a:rPr>
              <a:t>W §7 zapisano obowiązki dokumentacyjne organizacji realizującej zadanie. I tak: organizacja ma obowiązek prowadzić wyodrębnioną dokumentację finansowo-księgową i ewidencję księgową – w sposób który umożliwia identyfikację wszystkich wydatków związanych z realizacją zadania (§ 7 ust. 1). Dokumenty finansowe muszą być odpowiednio opisane – dotyczy to zarówno kosztów pochodzących z dotacji, jak i tych, które stanowią wkład własny (§ 7 ust. 3).</a:t>
            </a:r>
          </a:p>
          <a:p>
            <a:pPr marL="0" lvl="0" indent="0" defTabSz="457200">
              <a:lnSpc>
                <a:spcPct val="120000"/>
              </a:lnSpc>
              <a:spcBef>
                <a:spcPts val="0"/>
              </a:spcBef>
              <a:buSzTx/>
              <a:buNone/>
              <a:defRPr sz="1800"/>
            </a:pPr>
            <a:r>
              <a:rPr>
                <a:solidFill>
                  <a:srgbClr val="010101"/>
                </a:solidFill>
                <a:latin typeface="Times"/>
                <a:ea typeface="Times"/>
                <a:cs typeface="Times"/>
                <a:sym typeface="Times"/>
              </a:rPr>
              <a:t>Wszelkie dokumenty finansowo-księgowe i dokumentację projektu (np. listy obecności) należy przechowywać przez 5 lat, licząc od następnego roku po realizacji zadania (§ 7 ust. 2).</a:t>
            </a:r>
          </a:p>
          <a:p>
            <a:pPr marL="0" lvl="0" indent="0" defTabSz="457200">
              <a:lnSpc>
                <a:spcPct val="120000"/>
              </a:lnSpc>
              <a:spcBef>
                <a:spcPts val="0"/>
              </a:spcBef>
              <a:buSzTx/>
              <a:buNone/>
              <a:defRPr sz="1800"/>
            </a:pPr>
            <a:r>
              <a:rPr b="1" u="sng">
                <a:solidFill>
                  <a:srgbClr val="010101"/>
                </a:solidFill>
                <a:latin typeface="Times"/>
                <a:ea typeface="Times"/>
                <a:cs typeface="Times"/>
                <a:sym typeface="Times"/>
              </a:rPr>
              <a:t>Uwaga! </a:t>
            </a:r>
            <a:r>
              <a:rPr>
                <a:solidFill>
                  <a:srgbClr val="010101"/>
                </a:solidFill>
                <a:latin typeface="Times"/>
                <a:ea typeface="Times"/>
                <a:cs typeface="Times"/>
                <a:sym typeface="Times"/>
              </a:rPr>
              <a:t>Jeżeli organizacja – zleceniobiorca, np. w trakcie kontroli, nie okaże dokumentów potwierdzających realizację zadania lub poniesienie kosztu, to zadanie może zostać uznane za niezrealizowane w tej części, na jakie nie ma dokumentów – chyba że inne dokumenty będą stanowić podstawę do uznania rozliczenia. Jeśli nie będzie dowodów na to, że zadanie zostało zrealizowane, a koszty poniesione (w części lub całości), to należy liczyć się z  koniecznością zwrotu dotacji (części lub całości).</a:t>
            </a:r>
          </a:p>
        </p:txBody>
      </p:sp>
      <p:sp>
        <p:nvSpPr>
          <p:cNvPr id="231" name="Shape 231"/>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53</a:t>
            </a:fld>
            <a:endParaRPr sz="1200">
              <a:solidFill>
                <a:srgbClr val="888888"/>
              </a:solidFill>
            </a:endParaRPr>
          </a:p>
        </p:txBody>
      </p:sp>
      <p:sp>
        <p:nvSpPr>
          <p:cNvPr id="232" name="Shape 232"/>
          <p:cNvSpPr/>
          <p:nvPr/>
        </p:nvSpPr>
        <p:spPr>
          <a:xfrm>
            <a:off x="457200" y="203343"/>
            <a:ext cx="8229600" cy="747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600" b="1">
                <a:latin typeface="Times New Roman"/>
                <a:ea typeface="Times New Roman"/>
                <a:cs typeface="Times New Roman"/>
                <a:sym typeface="Times New Roman"/>
              </a:rPr>
              <a:t>Dokumentacja związana z realizacją </a:t>
            </a:r>
          </a:p>
          <a:p>
            <a:pPr lvl="0" algn="r"/>
            <a:r>
              <a:rPr sz="2600" b="1">
                <a:latin typeface="Times New Roman"/>
                <a:ea typeface="Times New Roman"/>
                <a:cs typeface="Times New Roman"/>
                <a:sym typeface="Times New Roman"/>
              </a:rPr>
              <a:t>zadania publicznego - § 7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body" idx="1"/>
          </p:nvPr>
        </p:nvSpPr>
        <p:spPr>
          <a:xfrm>
            <a:off x="457200" y="922138"/>
            <a:ext cx="8229600" cy="5935862"/>
          </a:xfrm>
          <a:prstGeom prst="rect">
            <a:avLst/>
          </a:prstGeom>
        </p:spPr>
        <p:txBody>
          <a:bodyPr lIns="0" tIns="0" rIns="0" bIns="0">
            <a:normAutofit/>
          </a:bodyPr>
          <a:lstStyle/>
          <a:p>
            <a:pPr marL="0" lvl="0" indent="0" defTabSz="457200">
              <a:lnSpc>
                <a:spcPct val="120000"/>
              </a:lnSpc>
              <a:spcBef>
                <a:spcPts val="0"/>
              </a:spcBef>
              <a:buSzTx/>
              <a:buNone/>
              <a:defRPr sz="1800"/>
            </a:pPr>
            <a:r>
              <a:rPr sz="1700">
                <a:latin typeface="Times"/>
                <a:ea typeface="Times"/>
                <a:cs typeface="Times"/>
                <a:sym typeface="Times"/>
              </a:rPr>
              <a:t>W § 8 umowy zapisano zobowiązanie do informowania o tym, że zadanie jest finansowane (w przypadku powierzenia) lub współfinansowane (w przypadku wsparcia) ze środków urzędu. We wzorze umowy wskazano, że obowiązek ten odnosi się do wszystkich materiałów, publikacji, informacji przekazywanych mediom, ogłoszeń i wystąpień publicznych powstałych w ramach realizacji zadania (§ 8 ust. 1).</a:t>
            </a:r>
          </a:p>
          <a:p>
            <a:pPr marL="0" lvl="0" indent="0" defTabSz="457200">
              <a:lnSpc>
                <a:spcPct val="120000"/>
              </a:lnSpc>
              <a:spcBef>
                <a:spcPts val="0"/>
              </a:spcBef>
              <a:buSzTx/>
              <a:buNone/>
              <a:defRPr sz="1800"/>
            </a:pPr>
            <a:r>
              <a:rPr sz="1700">
                <a:latin typeface="Times"/>
                <a:ea typeface="Times"/>
                <a:cs typeface="Times"/>
                <a:sym typeface="Times"/>
              </a:rPr>
              <a:t>We wzorze zapisano ponadto, że logo i informację o finansowaniu lub współfinansowaniu zamieszcza się na wszystkich materiałach i rzeczach zakupionych w ramach umowy, jeśli jest to możliwe (par.8 ust. 2). Wg § 8 ust. 3 urząd przekazuje organizacji realizującej zadanie logo oraz treść wymaganych informacji - postanowienie fakultatywne.</a:t>
            </a:r>
          </a:p>
          <a:p>
            <a:pPr marL="0" lvl="0" indent="0" defTabSz="457200">
              <a:lnSpc>
                <a:spcPct val="120000"/>
              </a:lnSpc>
              <a:spcBef>
                <a:spcPts val="0"/>
              </a:spcBef>
              <a:buSzTx/>
              <a:buNone/>
              <a:defRPr sz="1800"/>
            </a:pPr>
            <a:r>
              <a:rPr sz="1700">
                <a:latin typeface="Times"/>
                <a:ea typeface="Times"/>
                <a:cs typeface="Times"/>
                <a:sym typeface="Times"/>
              </a:rPr>
              <a:t>Wzór umowy dotacyjnej przewiduje ponadto, że organizacja realizująca zadanie wyraża zgodę na rozpowszechnianie przez urząd informacji w prasie, w radiu, w telewizji, internecie i innych publikacjach o przyznanej dotacji, a także o nazwie, adresie, przedmiocie i celu zadania, na które przyznano dotację. Urząd ma też prawo informować o fakcie złożenia lub niezłożenia sprawozdania przez organizację (§ 8 ust. 4).</a:t>
            </a:r>
          </a:p>
          <a:p>
            <a:pPr marL="0" lvl="0" indent="0" defTabSz="457200">
              <a:lnSpc>
                <a:spcPct val="120000"/>
              </a:lnSpc>
              <a:spcBef>
                <a:spcPts val="0"/>
              </a:spcBef>
              <a:buSzTx/>
              <a:buNone/>
              <a:defRPr sz="1800"/>
            </a:pPr>
            <a:endParaRPr sz="1700">
              <a:latin typeface="Times"/>
              <a:ea typeface="Times"/>
              <a:cs typeface="Times"/>
              <a:sym typeface="Times"/>
            </a:endParaRPr>
          </a:p>
          <a:p>
            <a:pPr marL="0" lvl="0" indent="0" defTabSz="457200">
              <a:lnSpc>
                <a:spcPct val="120000"/>
              </a:lnSpc>
              <a:spcBef>
                <a:spcPts val="0"/>
              </a:spcBef>
              <a:buSzTx/>
              <a:buNone/>
              <a:defRPr sz="1800"/>
            </a:pPr>
            <a:r>
              <a:rPr sz="1700">
                <a:latin typeface="Times"/>
                <a:ea typeface="Times"/>
                <a:cs typeface="Times"/>
                <a:sym typeface="Times"/>
              </a:rPr>
              <a:t>Organizacja ma natomiast obowiązek informować urząd, jeśli zmieniłby się adres siedziby lub dane kontaktowe  osób upoważnionych do reprezentacji organizacji, a także o ogłoszeniu likwidacji lub wszczęciu postępowania upadłościowego. Takie informacje organizacja musi przekazać do urzędu w terminie 14 dni od zaistnienia zmian (§ 8 ust. 5).</a:t>
            </a:r>
          </a:p>
        </p:txBody>
      </p:sp>
      <p:sp>
        <p:nvSpPr>
          <p:cNvPr id="235" name="Shape 235"/>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54</a:t>
            </a:fld>
            <a:endParaRPr sz="1200">
              <a:solidFill>
                <a:srgbClr val="888888"/>
              </a:solidFill>
            </a:endParaRPr>
          </a:p>
        </p:txBody>
      </p:sp>
      <p:sp>
        <p:nvSpPr>
          <p:cNvPr id="236" name="Shape 236"/>
          <p:cNvSpPr/>
          <p:nvPr/>
        </p:nvSpPr>
        <p:spPr>
          <a:xfrm>
            <a:off x="457200" y="393843"/>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600" b="1">
                <a:latin typeface="Times New Roman"/>
                <a:ea typeface="Times New Roman"/>
                <a:cs typeface="Times New Roman"/>
                <a:sym typeface="Times New Roman"/>
              </a:defRPr>
            </a:lvl1pPr>
          </a:lstStyle>
          <a:p>
            <a:pPr lvl="0">
              <a:defRPr sz="1800" b="0"/>
            </a:pPr>
            <a:r>
              <a:rPr sz="2600" b="1"/>
              <a:t>Obowiązki i uprawnienia informacyjne - § 8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body" idx="1"/>
          </p:nvPr>
        </p:nvSpPr>
        <p:spPr>
          <a:xfrm>
            <a:off x="457200" y="1261664"/>
            <a:ext cx="8229600" cy="5596337"/>
          </a:xfrm>
          <a:prstGeom prst="rect">
            <a:avLst/>
          </a:prstGeom>
        </p:spPr>
        <p:txBody>
          <a:bodyPr lIns="0" tIns="0" rIns="0" bIns="0">
            <a:normAutofit/>
          </a:bodyPr>
          <a:lstStyle/>
          <a:p>
            <a:pPr marL="0" lvl="0" indent="0" defTabSz="457200">
              <a:lnSpc>
                <a:spcPct val="120000"/>
              </a:lnSpc>
              <a:spcBef>
                <a:spcPts val="0"/>
              </a:spcBef>
              <a:buSzTx/>
              <a:buNone/>
              <a:defRPr sz="1800"/>
            </a:pPr>
            <a:r>
              <a:rPr>
                <a:latin typeface="Times"/>
                <a:ea typeface="Times"/>
                <a:cs typeface="Times"/>
                <a:sym typeface="Times"/>
              </a:rPr>
              <a:t>Kontrola zadania publicznego może odbyć się w trakcie realizacji zadania lub do 5 lat po jego zakończeniu (licząc od roku następującego po zakończeniu realizacji) (§ 9 ust. 1).</a:t>
            </a:r>
          </a:p>
          <a:p>
            <a:pPr marL="0" lvl="0" indent="0" defTabSz="457200">
              <a:lnSpc>
                <a:spcPct val="120000"/>
              </a:lnSpc>
              <a:spcBef>
                <a:spcPts val="0"/>
              </a:spcBef>
              <a:buSzTx/>
              <a:buNone/>
              <a:defRPr sz="1800"/>
            </a:pPr>
            <a:endParaRPr>
              <a:latin typeface="Times"/>
              <a:ea typeface="Times"/>
              <a:cs typeface="Times"/>
              <a:sym typeface="Times"/>
            </a:endParaRPr>
          </a:p>
          <a:p>
            <a:pPr marL="0" lvl="0" indent="0" defTabSz="457200">
              <a:lnSpc>
                <a:spcPct val="120000"/>
              </a:lnSpc>
              <a:spcBef>
                <a:spcPts val="0"/>
              </a:spcBef>
              <a:buSzTx/>
              <a:buNone/>
              <a:defRPr sz="1800"/>
            </a:pPr>
            <a:r>
              <a:rPr>
                <a:latin typeface="Times"/>
                <a:ea typeface="Times"/>
                <a:cs typeface="Times"/>
                <a:sym typeface="Times"/>
              </a:rPr>
              <a:t>Podczas kontroli mogą być badane dokumenty i inne nośniki informacji. Kontrolujący mogą żądać udzielenia wyjaśnień ustnie lub na piśmie. Mają także prawo wyznaczyć termin dostarczenia dokumentów lub wyjaśnień (§ 9 ust. 2). Kontrola może być przeprowadzona w miejscu realizacji zadania, w siedzibie organizacji, a część czynności kontrolnych może być wykonywana w siedzibie urzędu (§ 9 ust. 3, 4).</a:t>
            </a:r>
          </a:p>
          <a:p>
            <a:pPr marL="0" lvl="0" indent="0" defTabSz="457200">
              <a:lnSpc>
                <a:spcPct val="120000"/>
              </a:lnSpc>
              <a:spcBef>
                <a:spcPts val="0"/>
              </a:spcBef>
              <a:buSzTx/>
              <a:buNone/>
              <a:defRPr sz="1800"/>
            </a:pPr>
            <a:r>
              <a:rPr>
                <a:latin typeface="Times"/>
                <a:ea typeface="Times"/>
                <a:cs typeface="Times"/>
                <a:sym typeface="Times"/>
              </a:rPr>
              <a:t>Po kontroli urzędnicy mają obowiązek poinformować organizację o wynikach kontroli, a w przypadku stwierdzenia nieprawidłowości przekazać wnioski i zalecenia (§ 9 ust. 5). Organizacja ma obowiązek wdrożyć je w ciągu 14 dni oraz poinformować urząd o sposobie ich wykonania (§ 9 ust. 6).</a:t>
            </a:r>
          </a:p>
        </p:txBody>
      </p:sp>
      <p:sp>
        <p:nvSpPr>
          <p:cNvPr id="239" name="Shape 23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55</a:t>
            </a:fld>
            <a:endParaRPr sz="1200">
              <a:solidFill>
                <a:srgbClr val="888888"/>
              </a:solidFill>
            </a:endParaRPr>
          </a:p>
        </p:txBody>
      </p:sp>
      <p:sp>
        <p:nvSpPr>
          <p:cNvPr id="240" name="Shape 240"/>
          <p:cNvSpPr/>
          <p:nvPr/>
        </p:nvSpPr>
        <p:spPr>
          <a:xfrm>
            <a:off x="457200" y="393843"/>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600" b="1">
                <a:latin typeface="Times New Roman"/>
                <a:ea typeface="Times New Roman"/>
                <a:cs typeface="Times New Roman"/>
                <a:sym typeface="Times New Roman"/>
              </a:defRPr>
            </a:lvl1pPr>
          </a:lstStyle>
          <a:p>
            <a:pPr lvl="0">
              <a:defRPr sz="1800" b="0"/>
            </a:pPr>
            <a:r>
              <a:rPr sz="2600" b="1"/>
              <a:t>Kontrola zadania publicznego - § 9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body" idx="1"/>
          </p:nvPr>
        </p:nvSpPr>
        <p:spPr>
          <a:xfrm>
            <a:off x="457200" y="1072057"/>
            <a:ext cx="8229600" cy="5785944"/>
          </a:xfrm>
          <a:prstGeom prst="rect">
            <a:avLst/>
          </a:prstGeom>
        </p:spPr>
        <p:txBody>
          <a:bodyPr lIns="0" tIns="0" rIns="0" bIns="0">
            <a:normAutofit/>
          </a:bodyPr>
          <a:lstStyle/>
          <a:p>
            <a:pPr marL="0" lvl="0" indent="0" defTabSz="457200">
              <a:lnSpc>
                <a:spcPct val="120000"/>
              </a:lnSpc>
              <a:spcBef>
                <a:spcPts val="0"/>
              </a:spcBef>
              <a:buSzTx/>
              <a:buNone/>
              <a:defRPr sz="1800"/>
            </a:pPr>
            <a:r>
              <a:rPr sz="1600">
                <a:latin typeface="Times"/>
                <a:ea typeface="Times"/>
                <a:cs typeface="Times"/>
                <a:sym typeface="Times"/>
              </a:rPr>
              <a:t>W § 10 wzoru umowy dotacyjnej zapisano obowiązki sprawozdawcze. Podstawowym terminem złożenia sprawozdania końcowego z realizacji zadania jest termin 30 dni od daty jego zakończenia (§ 10 ust. 4). W przypadku umów wieloletnich dodatkowe sprawozdania częściowe (roczne)  składa się 30 dni po zakończeniu roku budżetowego, w którym realizowano zadanie (§ 10 ust. 3).</a:t>
            </a:r>
          </a:p>
          <a:p>
            <a:pPr marL="0" lvl="0" indent="0" defTabSz="457200">
              <a:lnSpc>
                <a:spcPct val="120000"/>
              </a:lnSpc>
              <a:spcBef>
                <a:spcPts val="0"/>
              </a:spcBef>
              <a:buSzTx/>
              <a:buNone/>
              <a:defRPr sz="1800"/>
            </a:pPr>
            <a:r>
              <a:rPr sz="1600">
                <a:latin typeface="Times"/>
                <a:ea typeface="Times"/>
                <a:cs typeface="Times"/>
                <a:sym typeface="Times"/>
              </a:rPr>
              <a:t>Ponadto sprawozdania częściowe mogą być składane, gdy:</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urząd wezwie organizację do złożenia sprawozdania częściowego – wówczas sprawozdanie należy złożyć w terminie 30 dni od dnia doręczenia wezwania (§ 10 ust. 1),</a:t>
            </a:r>
          </a:p>
          <a:p>
            <a:pPr marL="457200" lvl="0" indent="-457200" defTabSz="457200">
              <a:lnSpc>
                <a:spcPct val="120000"/>
              </a:lnSpc>
              <a:spcBef>
                <a:spcPts val="0"/>
              </a:spcBef>
              <a:buSzTx/>
              <a:buNone/>
              <a:tabLst>
                <a:tab pos="139700" algn="l"/>
                <a:tab pos="457200" algn="l"/>
              </a:tabLst>
              <a:defRPr sz="1800"/>
            </a:pPr>
            <a:r>
              <a:rPr sz="1600">
                <a:latin typeface="Times"/>
                <a:ea typeface="Times"/>
                <a:cs typeface="Times"/>
                <a:sym typeface="Times"/>
              </a:rPr>
              <a:t>	•	umowa realizowana jest w transzach i zawarto postanowienie o obowiązku składania sprawozdań częściowych w określonych terminach (§ 10 ust. 2).</a:t>
            </a:r>
          </a:p>
          <a:p>
            <a:pPr marL="0" lvl="0" indent="0" defTabSz="457200">
              <a:lnSpc>
                <a:spcPct val="120000"/>
              </a:lnSpc>
              <a:spcBef>
                <a:spcPts val="0"/>
              </a:spcBef>
              <a:buSzTx/>
              <a:buNone/>
              <a:defRPr sz="1800"/>
            </a:pPr>
            <a:r>
              <a:rPr sz="1600">
                <a:latin typeface="Times"/>
                <a:ea typeface="Times"/>
                <a:cs typeface="Times"/>
                <a:sym typeface="Times"/>
              </a:rPr>
              <a:t>Po złożeniu sprawozdania urząd może wezwać organizację do przedstawienia dodatkowych informacji, wyjaśnień czy dowodów, wyznaczając organizacji termin ich dostarczenia (§ 10 ust. 5).</a:t>
            </a:r>
          </a:p>
          <a:p>
            <a:pPr marL="0" lvl="0" indent="0" defTabSz="457200">
              <a:lnSpc>
                <a:spcPct val="120000"/>
              </a:lnSpc>
              <a:spcBef>
                <a:spcPts val="0"/>
              </a:spcBef>
              <a:buSzTx/>
              <a:buNone/>
              <a:defRPr sz="1800"/>
            </a:pPr>
            <a:r>
              <a:rPr sz="1600">
                <a:latin typeface="Times"/>
                <a:ea typeface="Times"/>
                <a:cs typeface="Times"/>
                <a:sym typeface="Times"/>
              </a:rPr>
              <a:t>W przypadku, gdy organizacja nie złoży sprawozdania, urząd wzywa ją do dokonania tej czynności w ciągu 7 dni od otrzymania wezwania (§ 10 ust. 6).</a:t>
            </a:r>
          </a:p>
          <a:p>
            <a:pPr marL="0" lvl="0" indent="0" defTabSz="457200">
              <a:lnSpc>
                <a:spcPct val="120000"/>
              </a:lnSpc>
              <a:spcBef>
                <a:spcPts val="0"/>
              </a:spcBef>
              <a:buSzTx/>
              <a:buNone/>
              <a:defRPr sz="1800"/>
            </a:pPr>
            <a:r>
              <a:rPr sz="1600">
                <a:latin typeface="Times"/>
                <a:ea typeface="Times"/>
                <a:cs typeface="Times"/>
                <a:sym typeface="Times"/>
              </a:rPr>
              <a:t>Uwaga! Niezastosowanie się do tego wezwania skutkuje uznaniem, że dotacja została wykorzystana niezgodnie z przeznaczeniem. Organizacja będzie musiała zwrócić środki  z dotacji wraz z odsetkami! (§ 10 ust. 7).</a:t>
            </a:r>
          </a:p>
          <a:p>
            <a:pPr marL="0" lvl="0" indent="0" defTabSz="457200">
              <a:lnSpc>
                <a:spcPct val="120000"/>
              </a:lnSpc>
              <a:spcBef>
                <a:spcPts val="0"/>
              </a:spcBef>
              <a:buSzTx/>
              <a:buNone/>
              <a:defRPr sz="1800"/>
            </a:pPr>
            <a:r>
              <a:rPr sz="1600">
                <a:latin typeface="Times"/>
                <a:ea typeface="Times"/>
                <a:cs typeface="Times"/>
                <a:sym typeface="Times"/>
              </a:rPr>
              <a:t>Ponadto konsekwencją niezastosowania się do wezwań urzędu, związanych ze złożeniem sprawozdania częściowego lub końcowego, albo nieudzielenie wyjaśnień co do treści sprawozdań może być podstawą do natychmiastowego rozwiązania umowy z organizacją (§ 10 ust. 8).</a:t>
            </a:r>
          </a:p>
        </p:txBody>
      </p:sp>
      <p:sp>
        <p:nvSpPr>
          <p:cNvPr id="243" name="Shape 243"/>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56</a:t>
            </a:fld>
            <a:endParaRPr sz="1200">
              <a:solidFill>
                <a:srgbClr val="888888"/>
              </a:solidFill>
            </a:endParaRPr>
          </a:p>
        </p:txBody>
      </p:sp>
      <p:sp>
        <p:nvSpPr>
          <p:cNvPr id="244" name="Shape 244"/>
          <p:cNvSpPr/>
          <p:nvPr/>
        </p:nvSpPr>
        <p:spPr>
          <a:xfrm>
            <a:off x="457200" y="393843"/>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Obowiązki sprawozdawcze Zleceniobiorcy(ców) - § 10</a:t>
            </a:r>
            <a:r>
              <a:rPr sz="2600" b="1">
                <a:latin typeface="Times New Roman"/>
                <a:ea typeface="Times New Roman"/>
                <a:cs typeface="Times New Roman"/>
                <a:sym typeface="Times New Roman"/>
              </a:rPr>
              <a:t>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body" idx="1"/>
          </p:nvPr>
        </p:nvSpPr>
        <p:spPr>
          <a:xfrm>
            <a:off x="457200" y="740618"/>
            <a:ext cx="8229600" cy="6117383"/>
          </a:xfrm>
          <a:prstGeom prst="rect">
            <a:avLst/>
          </a:prstGeom>
        </p:spPr>
        <p:txBody>
          <a:bodyPr lIns="0" tIns="0" rIns="0" bIns="0">
            <a:normAutofit/>
          </a:bodyPr>
          <a:lstStyle/>
          <a:p>
            <a:pPr marL="178535" lvl="0" indent="-178535" algn="just" defTabSz="445084">
              <a:lnSpc>
                <a:spcPct val="115000"/>
              </a:lnSpc>
              <a:spcBef>
                <a:spcPts val="0"/>
              </a:spcBef>
              <a:buSzTx/>
              <a:buNone/>
              <a:defRPr sz="1800"/>
            </a:pPr>
            <a:r>
              <a:rPr sz="1287" b="1">
                <a:uFill>
                  <a:solidFill/>
                </a:uFill>
                <a:latin typeface="Times New Roman"/>
                <a:ea typeface="Times New Roman"/>
                <a:cs typeface="Times New Roman"/>
                <a:sym typeface="Times New Roman"/>
              </a:rPr>
              <a:t>1. Przyznane środki finansowe dotacji określone w § 3 ust. 1 oraz uzyskane w związku z realizacją zadania przychody, w tym odsetki bankowe od przekazanej dotacji, Zleceniobiorca(-cy) jest/są zobowiązany(-ni) wykorzystać w terminie:</a:t>
            </a:r>
          </a:p>
          <a:p>
            <a:pPr marL="0" lvl="0" indent="178535" algn="just" defTabSz="445084">
              <a:lnSpc>
                <a:spcPct val="115000"/>
              </a:lnSpc>
              <a:spcBef>
                <a:spcPts val="0"/>
              </a:spcBef>
              <a:buSzTx/>
              <a:buNone/>
              <a:defRPr sz="1800"/>
            </a:pPr>
            <a:r>
              <a:rPr sz="1287" b="1">
                <a:uFill>
                  <a:solidFill/>
                </a:uFill>
                <a:latin typeface="Times New Roman"/>
                <a:ea typeface="Times New Roman"/>
                <a:cs typeface="Times New Roman"/>
                <a:sym typeface="Times New Roman"/>
              </a:rPr>
              <a:t>1) 14 dni od dnia zakończenia realizacji zadania publicznego</a:t>
            </a:r>
            <a:r>
              <a:rPr sz="1287" b="1" baseline="31998">
                <a:uFill>
                  <a:solidFill/>
                </a:uFill>
                <a:latin typeface="Times New Roman"/>
                <a:ea typeface="Times New Roman"/>
                <a:cs typeface="Times New Roman"/>
                <a:sym typeface="Times New Roman"/>
              </a:rPr>
              <a:t>)</a:t>
            </a:r>
            <a:r>
              <a:rPr sz="1287" b="1">
                <a:uFill>
                  <a:solidFill/>
                </a:uFill>
                <a:latin typeface="Times New Roman"/>
                <a:ea typeface="Times New Roman"/>
                <a:cs typeface="Times New Roman"/>
                <a:sym typeface="Times New Roman"/>
              </a:rPr>
              <a:t>, - zad. realizowane w kraju</a:t>
            </a:r>
          </a:p>
          <a:p>
            <a:pPr marL="0" lvl="0" indent="178535" algn="just" defTabSz="445084">
              <a:lnSpc>
                <a:spcPct val="115000"/>
              </a:lnSpc>
              <a:spcBef>
                <a:spcPts val="0"/>
              </a:spcBef>
              <a:buSzTx/>
              <a:buNone/>
              <a:defRPr sz="1800"/>
            </a:pPr>
            <a:r>
              <a:rPr sz="1287" b="1">
                <a:uFill>
                  <a:solidFill/>
                </a:uFill>
                <a:latin typeface="Times New Roman"/>
                <a:ea typeface="Times New Roman"/>
                <a:cs typeface="Times New Roman"/>
                <a:sym typeface="Times New Roman"/>
              </a:rPr>
              <a:t>2) 21 dni od dnia zakończenia realizacji zadania publicznego</a:t>
            </a:r>
            <a:r>
              <a:rPr sz="1287" b="1" baseline="31998">
                <a:uFill>
                  <a:solidFill/>
                </a:uFill>
                <a:latin typeface="Times New Roman"/>
                <a:ea typeface="Times New Roman"/>
                <a:cs typeface="Times New Roman"/>
                <a:sym typeface="Times New Roman"/>
              </a:rPr>
              <a:t>) </a:t>
            </a:r>
            <a:r>
              <a:rPr sz="1584" b="1" baseline="31998">
                <a:uFill>
                  <a:solidFill/>
                </a:uFill>
                <a:latin typeface="Times New Roman"/>
                <a:ea typeface="Times New Roman"/>
                <a:cs typeface="Times New Roman"/>
                <a:sym typeface="Times New Roman"/>
              </a:rPr>
              <a:t>- zad. realizowane za granicą</a:t>
            </a:r>
            <a:endParaRPr sz="1287" b="1">
              <a:uFill>
                <a:solidFill/>
              </a:uFill>
              <a:latin typeface="Times New Roman"/>
              <a:ea typeface="Times New Roman"/>
              <a:cs typeface="Times New Roman"/>
              <a:sym typeface="Times New Roman"/>
            </a:endParaRPr>
          </a:p>
          <a:p>
            <a:pPr marL="0" lvl="0" indent="178535" algn="just" defTabSz="445084">
              <a:lnSpc>
                <a:spcPct val="115000"/>
              </a:lnSpc>
              <a:spcBef>
                <a:spcPts val="0"/>
              </a:spcBef>
              <a:buSzTx/>
              <a:buNone/>
              <a:defRPr sz="1800"/>
            </a:pPr>
            <a:r>
              <a:rPr sz="1287" b="1">
                <a:uFill>
                  <a:solidFill/>
                </a:uFill>
                <a:latin typeface="Times New Roman"/>
                <a:ea typeface="Times New Roman"/>
                <a:cs typeface="Times New Roman"/>
                <a:sym typeface="Times New Roman"/>
              </a:rPr>
              <a:t>– nie później jednak niż do dnia 31 grudnia każdego roku, w którym jest realizowane zadanie publiczne.</a:t>
            </a:r>
          </a:p>
          <a:p>
            <a:pPr marL="178535" lvl="0" indent="-178535" algn="just" defTabSz="445084">
              <a:lnSpc>
                <a:spcPct val="115000"/>
              </a:lnSpc>
              <a:spcBef>
                <a:spcPts val="0"/>
              </a:spcBef>
              <a:buSzTx/>
              <a:buNone/>
              <a:tabLst>
                <a:tab pos="101600" algn="l"/>
              </a:tabLst>
              <a:defRPr sz="1800"/>
            </a:pPr>
            <a:r>
              <a:rPr sz="1287">
                <a:uFill>
                  <a:solidFill/>
                </a:uFill>
                <a:latin typeface="Times New Roman"/>
                <a:ea typeface="Times New Roman"/>
                <a:cs typeface="Times New Roman"/>
                <a:sym typeface="Times New Roman"/>
              </a:rPr>
              <a:t>2. Niewykorzystaną kwotę dotacji przyznaną na dany rok budżetowy Zleceniobiorca(-cy) jest/są zobowiązany(-ni) zwrócić:</a:t>
            </a:r>
          </a:p>
          <a:p>
            <a:pPr marL="177907" lvl="0" indent="628"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1)  w terminie 15 dni od dnia zakończenia realizacji zadania publicznego, o którym mowa w § 2 ust. 1</a:t>
            </a:r>
            <a:r>
              <a:rPr sz="1287" baseline="31998">
                <a:uFill>
                  <a:solidFill/>
                </a:uFill>
                <a:latin typeface="Times New Roman"/>
                <a:ea typeface="Times New Roman"/>
                <a:cs typeface="Times New Roman"/>
                <a:sym typeface="Times New Roman"/>
              </a:rPr>
              <a:t>)</a:t>
            </a:r>
            <a:r>
              <a:rPr sz="1287">
                <a:uFill>
                  <a:solidFill/>
                </a:uFill>
                <a:latin typeface="Times New Roman"/>
                <a:ea typeface="Times New Roman"/>
                <a:cs typeface="Times New Roman"/>
                <a:sym typeface="Times New Roman"/>
              </a:rPr>
              <a:t>*;</a:t>
            </a:r>
          </a:p>
          <a:p>
            <a:pPr marL="177907" lvl="0" indent="628"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2) w terminie 30 dni od dnia zakończenia realizacji zadania publicznego, o którym mowa w § 2 ust. 1</a:t>
            </a:r>
            <a:r>
              <a:rPr sz="1287" baseline="31998">
                <a:uFill>
                  <a:solidFill/>
                </a:uFill>
                <a:latin typeface="Times New Roman"/>
                <a:ea typeface="Times New Roman"/>
                <a:cs typeface="Times New Roman"/>
                <a:sym typeface="Times New Roman"/>
              </a:rPr>
              <a:t>)</a:t>
            </a:r>
            <a:r>
              <a:rPr sz="1287">
                <a:uFill>
                  <a:solidFill/>
                </a:uFill>
                <a:latin typeface="Times New Roman"/>
                <a:ea typeface="Times New Roman"/>
                <a:cs typeface="Times New Roman"/>
                <a:sym typeface="Times New Roman"/>
              </a:rPr>
              <a:t>*;</a:t>
            </a:r>
          </a:p>
          <a:p>
            <a:pPr marL="177907" lvl="0" indent="628"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3) odpowiednio do dnia  31 stycznia następnego roku kalendarzowego lub w przypadku gdy termin wykorzystania dotacji jest krótszy niż rok budżetowy, w terminie 15 dni od dnia zakończenia realizacji zadania publicznego, o którym mowa w § 2 ust. 1</a:t>
            </a:r>
            <a:r>
              <a:rPr sz="1287" baseline="31998">
                <a:uFill>
                  <a:solidFill/>
                </a:uFill>
                <a:latin typeface="Times New Roman"/>
                <a:ea typeface="Times New Roman"/>
                <a:cs typeface="Times New Roman"/>
                <a:sym typeface="Times New Roman"/>
              </a:rPr>
              <a:t>)</a:t>
            </a:r>
            <a:r>
              <a:rPr sz="1287">
                <a:uFill>
                  <a:solidFill/>
                </a:uFill>
                <a:latin typeface="Times New Roman"/>
                <a:ea typeface="Times New Roman"/>
                <a:cs typeface="Times New Roman"/>
                <a:sym typeface="Times New Roman"/>
              </a:rPr>
              <a:t>*.</a:t>
            </a:r>
          </a:p>
          <a:p>
            <a:pPr marL="178535" lvl="0" indent="-178535"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3. Niewykorzystana kwota dotacji podlega zwrotowi na rachunek bankowy Zleceniodawcy o numerze ………………………………………………………………………………... .</a:t>
            </a:r>
            <a:endParaRPr sz="1287" b="1">
              <a:uFill>
                <a:solidFill/>
              </a:uFill>
              <a:latin typeface="Times New Roman"/>
              <a:ea typeface="Times New Roman"/>
              <a:cs typeface="Times New Roman"/>
              <a:sym typeface="Times New Roman"/>
            </a:endParaRPr>
          </a:p>
          <a:p>
            <a:pPr marL="178535" lvl="0" indent="-178535"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4. Odsetki od niewykorzystanej kwoty dotacji zwróconej po terminie, o którym mowa w ust. 2, podlegają zwrotowi w wysokości określonej jak dla zaległości podatkowych na rachunek bankowy Zleceniodawcy o numerze ……………………...……………………… ……………………………….... . Odsetki nalicza się, począwszy od dnia następującego po dniu, w którym upłynął termin zwrotu niewykorzystanej kwoty dotacji.</a:t>
            </a:r>
            <a:endParaRPr sz="1287" b="1">
              <a:uFill>
                <a:solidFill/>
              </a:uFill>
              <a:latin typeface="Times New Roman"/>
              <a:ea typeface="Times New Roman"/>
              <a:cs typeface="Times New Roman"/>
              <a:sym typeface="Times New Roman"/>
            </a:endParaRPr>
          </a:p>
          <a:p>
            <a:pPr marL="178535" lvl="0" indent="-178535"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5. Niewykorzystane przychody i odsetki bankowe od przyznanej dotacji podlegają zwrotowi na zasadach określonych w ust. 2–4.</a:t>
            </a:r>
          </a:p>
          <a:p>
            <a:pPr marL="178535" lvl="0" indent="-178535" algn="just" defTabSz="445084">
              <a:lnSpc>
                <a:spcPct val="115000"/>
              </a:lnSpc>
              <a:spcBef>
                <a:spcPts val="0"/>
              </a:spcBef>
              <a:buSzTx/>
              <a:buNone/>
              <a:tabLst>
                <a:tab pos="101600" algn="l"/>
                <a:tab pos="215900" algn="l"/>
              </a:tabLst>
              <a:defRPr sz="1800"/>
            </a:pPr>
            <a:r>
              <a:rPr sz="1287">
                <a:uFill>
                  <a:solidFill/>
                </a:uFill>
                <a:latin typeface="Times New Roman"/>
                <a:ea typeface="Times New Roman"/>
                <a:cs typeface="Times New Roman"/>
                <a:sym typeface="Times New Roman"/>
              </a:rPr>
              <a:t>6.  Kwota dotacji:</a:t>
            </a:r>
          </a:p>
          <a:p>
            <a:pPr marL="0" lvl="0" indent="178535"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1) wykorzystana niezgodnie z przeznaczeniem,</a:t>
            </a:r>
          </a:p>
          <a:p>
            <a:pPr marL="0" lvl="0" indent="178535"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2) pobrana nienależnie lub w nadmiernej wysokości</a:t>
            </a:r>
          </a:p>
          <a:p>
            <a:pPr marL="89267" lvl="0" indent="89269" algn="just" defTabSz="445084">
              <a:lnSpc>
                <a:spcPct val="115000"/>
              </a:lnSpc>
              <a:spcBef>
                <a:spcPts val="0"/>
              </a:spcBef>
              <a:buSzTx/>
              <a:buNone/>
              <a:defRPr sz="1800"/>
            </a:pPr>
            <a:r>
              <a:rPr sz="1287">
                <a:uFill>
                  <a:solidFill/>
                </a:uFill>
                <a:latin typeface="Times New Roman"/>
                <a:ea typeface="Times New Roman"/>
                <a:cs typeface="Times New Roman"/>
                <a:sym typeface="Times New Roman"/>
              </a:rPr>
              <a:t>– podlega zwrotowi wraz z odsetkami w wysokości określonej jak dla zaległości  podatkowych, na zasadach określonych w przepisach o finansach publicznych. </a:t>
            </a:r>
          </a:p>
        </p:txBody>
      </p:sp>
      <p:sp>
        <p:nvSpPr>
          <p:cNvPr id="247" name="Shape 24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57</a:t>
            </a:fld>
            <a:endParaRPr sz="1200">
              <a:solidFill>
                <a:srgbClr val="888888"/>
              </a:solidFill>
            </a:endParaRPr>
          </a:p>
        </p:txBody>
      </p:sp>
      <p:sp>
        <p:nvSpPr>
          <p:cNvPr id="248" name="Shape 248"/>
          <p:cNvSpPr/>
          <p:nvPr/>
        </p:nvSpPr>
        <p:spPr>
          <a:xfrm>
            <a:off x="457200" y="229264"/>
            <a:ext cx="8229600" cy="3669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Zwrot środków finansowych - § 11</a:t>
            </a:r>
            <a:r>
              <a:rPr sz="2600" b="1">
                <a:latin typeface="Times New Roman"/>
                <a:ea typeface="Times New Roman"/>
                <a:cs typeface="Times New Roman"/>
                <a:sym typeface="Times New Roman"/>
              </a:rPr>
              <a:t>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body" idx="1"/>
          </p:nvPr>
        </p:nvSpPr>
        <p:spPr>
          <a:prstGeom prst="rect">
            <a:avLst/>
          </a:prstGeom>
        </p:spPr>
        <p:txBody>
          <a:bodyPr lIns="0" tIns="0" rIns="0" bIns="0">
            <a:normAutofit/>
          </a:bodyPr>
          <a:lstStyle/>
          <a:p>
            <a:pPr marL="114298" lvl="0" indent="-114298" algn="just" defTabSz="449580">
              <a:lnSpc>
                <a:spcPct val="150000"/>
              </a:lnSpc>
              <a:spcBef>
                <a:spcPts val="0"/>
              </a:spcBef>
              <a:buFont typeface="Times New Roman"/>
              <a:buAutoNum type="arabicPeriod"/>
              <a:tabLst>
                <a:tab pos="114300" algn="l"/>
              </a:tabLst>
              <a:defRPr sz="1800"/>
            </a:pPr>
            <a:r>
              <a:rPr>
                <a:uFill>
                  <a:solidFill/>
                </a:uFill>
                <a:latin typeface="Times New Roman"/>
                <a:ea typeface="Times New Roman"/>
                <a:cs typeface="Times New Roman"/>
                <a:sym typeface="Times New Roman"/>
              </a:rPr>
              <a:t> Umowa może być rozwiązana na mocy porozumienia Stron w przypadku wystąpienia okoliczności, za które Strony nie ponoszą odpowiedzialności, w tym w przypadku siły wyższej w rozumieniu ustawy z dnia 23 kwietnia 1964 r. – Kodeks cywilny (Dz. U. </a:t>
            </a:r>
            <a:br>
              <a:rPr>
                <a:uFill>
                  <a:solidFill/>
                </a:uFill>
                <a:latin typeface="Times New Roman"/>
                <a:ea typeface="Times New Roman"/>
                <a:cs typeface="Times New Roman"/>
                <a:sym typeface="Times New Roman"/>
              </a:rPr>
            </a:br>
            <a:r>
              <a:rPr>
                <a:uFill>
                  <a:solidFill/>
                </a:uFill>
                <a:latin typeface="Times New Roman"/>
                <a:ea typeface="Times New Roman"/>
                <a:cs typeface="Times New Roman"/>
                <a:sym typeface="Times New Roman"/>
              </a:rPr>
              <a:t>z 2016 r. poz. 380, z późn. zm.), które uniemożliwiają wykonanie umowy.</a:t>
            </a:r>
          </a:p>
          <a:p>
            <a:pPr marL="114298" lvl="0" indent="-114298" algn="just" defTabSz="449580">
              <a:lnSpc>
                <a:spcPct val="150000"/>
              </a:lnSpc>
              <a:spcBef>
                <a:spcPts val="0"/>
              </a:spcBef>
              <a:buFont typeface="Times New Roman"/>
              <a:buAutoNum type="arabicPeriod"/>
              <a:tabLst>
                <a:tab pos="114300" algn="l"/>
              </a:tabLst>
              <a:defRPr sz="1800"/>
            </a:pPr>
            <a:r>
              <a:rPr>
                <a:uFill>
                  <a:solidFill/>
                </a:uFill>
                <a:latin typeface="Times New Roman"/>
                <a:ea typeface="Times New Roman"/>
                <a:cs typeface="Times New Roman"/>
                <a:sym typeface="Times New Roman"/>
              </a:rPr>
              <a:t> W przypadku rozwiązania umowy w trybie określonym w ust. 1 skutki finansowe </a:t>
            </a:r>
            <a:br>
              <a:rPr>
                <a:uFill>
                  <a:solidFill/>
                </a:uFill>
                <a:latin typeface="Times New Roman"/>
                <a:ea typeface="Times New Roman"/>
                <a:cs typeface="Times New Roman"/>
                <a:sym typeface="Times New Roman"/>
              </a:rPr>
            </a:br>
            <a:r>
              <a:rPr>
                <a:uFill>
                  <a:solidFill/>
                </a:uFill>
                <a:latin typeface="Times New Roman"/>
                <a:ea typeface="Times New Roman"/>
                <a:cs typeface="Times New Roman"/>
                <a:sym typeface="Times New Roman"/>
              </a:rPr>
              <a:t>i obowiązek zwrotu środków finansowych Strony określą w protokole.</a:t>
            </a:r>
          </a:p>
        </p:txBody>
      </p:sp>
      <p:sp>
        <p:nvSpPr>
          <p:cNvPr id="251" name="Shape 251"/>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58</a:t>
            </a:fld>
            <a:endParaRPr sz="1200">
              <a:solidFill>
                <a:srgbClr val="888888"/>
              </a:solidFill>
            </a:endParaRPr>
          </a:p>
        </p:txBody>
      </p:sp>
      <p:sp>
        <p:nvSpPr>
          <p:cNvPr id="252" name="Shape 252"/>
          <p:cNvSpPr/>
          <p:nvPr/>
        </p:nvSpPr>
        <p:spPr>
          <a:xfrm>
            <a:off x="457200" y="553139"/>
            <a:ext cx="8229600" cy="3669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Rozwiązanie umowy za porozumieniem stron - § 12</a:t>
            </a:r>
            <a:r>
              <a:rPr sz="2600" b="1">
                <a:latin typeface="Times New Roman"/>
                <a:ea typeface="Times New Roman"/>
                <a:cs typeface="Times New Roman"/>
                <a:sym typeface="Times New Roman"/>
              </a:rPr>
              <a:t>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body" idx="1"/>
          </p:nvPr>
        </p:nvSpPr>
        <p:spPr>
          <a:prstGeom prst="rect">
            <a:avLst/>
          </a:prstGeom>
        </p:spPr>
        <p:txBody>
          <a:bodyPr lIns="0" tIns="0" rIns="0" bIns="0">
            <a:normAutofit/>
          </a:bodyPr>
          <a:lstStyle/>
          <a:p>
            <a:pPr marL="180339" lvl="0" indent="-180339" algn="just" defTabSz="449580">
              <a:lnSpc>
                <a:spcPct val="150000"/>
              </a:lnSpc>
              <a:spcBef>
                <a:spcPts val="0"/>
              </a:spcBef>
              <a:buFont typeface="Times New Roman"/>
              <a:buAutoNum type="arabicPeriod"/>
              <a:defRPr sz="1800"/>
            </a:pPr>
            <a:r>
              <a:rPr>
                <a:uFill>
                  <a:solidFill/>
                </a:uFill>
                <a:latin typeface="Times New Roman"/>
                <a:ea typeface="Times New Roman"/>
                <a:cs typeface="Times New Roman"/>
                <a:sym typeface="Times New Roman"/>
              </a:rPr>
              <a:t>W przypadku uprawdopodobnienia wystąpienia okoliczności uniemożliwiających wykonanie niniejszej umowy Zleceniobiorca(-cy) może/mogą odstąpić od umowy, składając stosowne oświadczenie na piśmie nie później niż do dnia przekazania dotacji,  z zastrzeżeniem ust. 2. </a:t>
            </a:r>
          </a:p>
          <a:p>
            <a:pPr marL="180339" lvl="0" indent="-180339" algn="just" defTabSz="449580">
              <a:lnSpc>
                <a:spcPct val="150000"/>
              </a:lnSpc>
              <a:spcBef>
                <a:spcPts val="0"/>
              </a:spcBef>
              <a:buFont typeface="Times New Roman"/>
              <a:buAutoNum type="arabicPeriod"/>
              <a:defRPr sz="1800"/>
            </a:pPr>
            <a:r>
              <a:rPr>
                <a:uFill>
                  <a:solidFill/>
                </a:uFill>
                <a:latin typeface="Times New Roman"/>
                <a:ea typeface="Times New Roman"/>
                <a:cs typeface="Times New Roman"/>
                <a:sym typeface="Times New Roman"/>
              </a:rPr>
              <a:t>Zleceniobiorca(-cy) może/mogą odstąpić od umowy, nie później jednak niż do dnia przekazania dotacji, jeżeli Zleceniodawca nie przekaże dotacji w terminie określonym w umowie.</a:t>
            </a:r>
          </a:p>
        </p:txBody>
      </p:sp>
      <p:sp>
        <p:nvSpPr>
          <p:cNvPr id="255" name="Shape 255"/>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59</a:t>
            </a:fld>
            <a:endParaRPr sz="1200">
              <a:solidFill>
                <a:srgbClr val="888888"/>
              </a:solidFill>
            </a:endParaRPr>
          </a:p>
        </p:txBody>
      </p:sp>
      <p:sp>
        <p:nvSpPr>
          <p:cNvPr id="256" name="Shape 256"/>
          <p:cNvSpPr/>
          <p:nvPr/>
        </p:nvSpPr>
        <p:spPr>
          <a:xfrm>
            <a:off x="457200" y="442088"/>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Odstąpienie od umowy przez Zleceniobiorcę(ców) - § 13</a:t>
            </a:r>
            <a:r>
              <a:rPr sz="2600" b="1">
                <a:latin typeface="Times New Roman"/>
                <a:ea typeface="Times New Roman"/>
                <a:cs typeface="Times New Roman"/>
                <a:sym typeface="Times New Roman"/>
              </a:rPr>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685800" y="2130425"/>
            <a:ext cx="7772400" cy="1470025"/>
          </a:xfrm>
          <a:prstGeom prst="rect">
            <a:avLst/>
          </a:prstGeom>
        </p:spPr>
        <p:txBody>
          <a:bodyPr lIns="0" tIns="0" rIns="0" bIns="0">
            <a:normAutofit fontScale="90000"/>
          </a:bodyPr>
          <a:lstStyle/>
          <a:p>
            <a:pPr lvl="0" defTabSz="566927">
              <a:defRPr sz="1800"/>
            </a:pPr>
            <a:r>
              <a:rPr sz="2700" dirty="0"/>
              <a:t>ZADANIA PUBLICZNE - OTWARTE KONKURSY OFERT </a:t>
            </a:r>
          </a:p>
          <a:p>
            <a:pPr lvl="0" defTabSz="566927">
              <a:defRPr sz="1800"/>
            </a:pPr>
            <a:endParaRPr sz="2700" dirty="0"/>
          </a:p>
          <a:p>
            <a:pPr lvl="0" defTabSz="566927">
              <a:defRPr sz="1800"/>
            </a:pPr>
            <a:r>
              <a:rPr sz="3300" b="1" dirty="0" err="1"/>
              <a:t>Nowy</a:t>
            </a:r>
            <a:r>
              <a:rPr sz="3300" b="1" dirty="0"/>
              <a:t> </a:t>
            </a:r>
            <a:r>
              <a:rPr sz="3300" b="1" dirty="0" err="1"/>
              <a:t>wzór</a:t>
            </a:r>
            <a:r>
              <a:rPr sz="3300" b="1" dirty="0"/>
              <a:t> </a:t>
            </a:r>
            <a:r>
              <a:rPr sz="3300" b="1" dirty="0" err="1" smtClean="0"/>
              <a:t>oferty</a:t>
            </a:r>
            <a:r>
              <a:rPr lang="pl-PL" sz="3300" b="1" dirty="0" smtClean="0"/>
              <a:t/>
            </a:r>
            <a:br>
              <a:rPr lang="pl-PL" sz="3300" b="1" dirty="0" smtClean="0"/>
            </a:br>
            <a:r>
              <a:rPr lang="pl-PL" sz="3300" b="1" dirty="0" smtClean="0"/>
              <a:t>Załącznik nr 1</a:t>
            </a:r>
            <a:endParaRPr sz="3300" b="1" dirty="0"/>
          </a:p>
        </p:txBody>
      </p:sp>
      <p:sp>
        <p:nvSpPr>
          <p:cNvPr id="79" name="Shape 79"/>
          <p:cNvSpPr>
            <a:spLocks noGrp="1"/>
          </p:cNvSpPr>
          <p:nvPr>
            <p:ph type="body" idx="1"/>
          </p:nvPr>
        </p:nvSpPr>
        <p:spPr>
          <a:xfrm>
            <a:off x="1371600" y="3886200"/>
            <a:ext cx="6400800" cy="1752600"/>
          </a:xfrm>
          <a:prstGeom prst="rect">
            <a:avLst/>
          </a:prstGeom>
        </p:spPr>
        <p:txBody>
          <a:bodyPr lIns="0" tIns="0" rIns="0" bIns="0">
            <a:normAutofit/>
          </a:bodyPr>
          <a:lstStyle/>
          <a:p>
            <a:pPr lvl="0">
              <a:defRPr sz="1800">
                <a:solidFill>
                  <a:srgbClr val="000000"/>
                </a:solidFill>
              </a:defRPr>
            </a:pPr>
            <a:r>
              <a:rPr sz="3200">
                <a:solidFill>
                  <a:srgbClr val="888888"/>
                </a:solidFill>
              </a:rPr>
              <a:t>(„formularz wniosku o dotację”)</a:t>
            </a:r>
          </a:p>
        </p:txBody>
      </p:sp>
    </p:spTree>
  </p:cSld>
  <p:clrMapOvr>
    <a:masterClrMapping/>
  </p:clrMapOvr>
  <p:transition spd="med">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idx="1"/>
          </p:nvPr>
        </p:nvSpPr>
        <p:spPr>
          <a:xfrm>
            <a:off x="457200" y="1068188"/>
            <a:ext cx="8229600" cy="5789812"/>
          </a:xfrm>
          <a:prstGeom prst="rect">
            <a:avLst/>
          </a:prstGeom>
        </p:spPr>
        <p:txBody>
          <a:bodyPr lIns="0" tIns="0" rIns="0" bIns="0">
            <a:normAutofit/>
          </a:bodyPr>
          <a:lstStyle/>
          <a:p>
            <a:pPr marL="180339" lvl="0" indent="-180339" algn="just" defTabSz="449580">
              <a:lnSpc>
                <a:spcPct val="120000"/>
              </a:lnSpc>
              <a:spcBef>
                <a:spcPts val="0"/>
              </a:spcBef>
              <a:buSzTx/>
              <a:buNone/>
              <a:defRPr sz="1800"/>
            </a:pPr>
            <a:endParaRPr sz="1600">
              <a:uFill>
                <a:solidFill/>
              </a:uFill>
              <a:latin typeface="Times New Roman"/>
              <a:ea typeface="Times New Roman"/>
              <a:cs typeface="Times New Roman"/>
              <a:sym typeface="Times New Roman"/>
            </a:endParaRPr>
          </a:p>
          <a:p>
            <a:pPr marL="180339" lvl="0" indent="-180339"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1.</a:t>
            </a:r>
            <a:r>
              <a:rPr sz="1600" b="1">
                <a:uFill>
                  <a:solidFill/>
                </a:uFill>
                <a:latin typeface="Times New Roman"/>
                <a:ea typeface="Times New Roman"/>
                <a:cs typeface="Times New Roman"/>
                <a:sym typeface="Times New Roman"/>
              </a:rPr>
              <a:t> </a:t>
            </a:r>
            <a:r>
              <a:rPr sz="1600">
                <a:uFill>
                  <a:solidFill/>
                </a:uFill>
                <a:latin typeface="Times New Roman"/>
                <a:ea typeface="Times New Roman"/>
                <a:cs typeface="Times New Roman"/>
                <a:sym typeface="Times New Roman"/>
              </a:rPr>
              <a:t>Umowa może być rozwiązana przez Zleceniodawcę ze skutkiem natychmiastowym w przypadku:</a:t>
            </a:r>
            <a:endParaRPr sz="1600" b="1">
              <a:uFill>
                <a:solidFill/>
              </a:uFill>
              <a:latin typeface="Times New Roman"/>
              <a:ea typeface="Times New Roman"/>
              <a:cs typeface="Times New Roman"/>
              <a:sym typeface="Times New Roman"/>
            </a:endParaRP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1)	wykorzystywania udzielonej dotacji niezgodnie z przeznaczeniem lub pobrania w nadmiernej wysokości lub nienależnie, tj. bez podstawy prawnej;</a:t>
            </a: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2)	nieterminowego oraz nienależytego wykonywania umowy, w szczególności zmniejszenia zakresu rzeczowego realizowanego zadania publicznego; </a:t>
            </a: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3)	przekazania przez Zleceniobiorcę(-ców) części lub całości dotacji osobie trzeciej w sposób niezgodny z niniejszą umową;</a:t>
            </a: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4)	nieprzedłożenia przez Zleceniobiorcę(-ców) sprawozdania z wykonania zadania publicznego w terminie określonym i na zasadach określonych w niniejszej umowie;</a:t>
            </a: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5)	odmowy poddania się przez Zleceniobiorcę(-ców) kontroli albo niedoprowadzenia przez Zleceniobiorcę(-ców) w terminie określonym przez Zleceniodawcę do usunięcia stwierdzonych nieprawidłowości;</a:t>
            </a:r>
          </a:p>
          <a:p>
            <a:pPr marL="187325" lvl="0" indent="-14604"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6)	stwierdzenia, że oferta na realizację zadania publicznego była nieważna lub została złożona przez osoby do tego nieuprawnione.</a:t>
            </a:r>
          </a:p>
          <a:p>
            <a:pPr marL="180339" lvl="0" indent="-180339" algn="just" defTabSz="449580">
              <a:lnSpc>
                <a:spcPct val="120000"/>
              </a:lnSpc>
              <a:spcBef>
                <a:spcPts val="0"/>
              </a:spcBef>
              <a:buSzTx/>
              <a:buNone/>
              <a:defRPr sz="1800"/>
            </a:pPr>
            <a:r>
              <a:rPr sz="1600">
                <a:uFill>
                  <a:solidFill/>
                </a:uFill>
                <a:latin typeface="Times New Roman"/>
                <a:ea typeface="Times New Roman"/>
                <a:cs typeface="Times New Roman"/>
                <a:sym typeface="Times New Roman"/>
              </a:rPr>
              <a:t>2. Zleceniodawca, rozwiązując umowę, określi kwotę dotacji podlegającą zwrotowi w wyniku stwierdzenia okoliczności, o których mowa w ust. 1, wraz z odsetkami w wysokości określonej jak dla zaległości podatkowych, naliczanymi od dnia przekazania dotacji, termin jej zwrotu oraz nazwę i numer rachunku bankowego, na który należy dokonać wpłaty.</a:t>
            </a:r>
          </a:p>
        </p:txBody>
      </p:sp>
      <p:sp>
        <p:nvSpPr>
          <p:cNvPr id="259" name="Shape 25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60</a:t>
            </a:fld>
            <a:endParaRPr sz="1200">
              <a:solidFill>
                <a:srgbClr val="888888"/>
              </a:solidFill>
            </a:endParaRPr>
          </a:p>
        </p:txBody>
      </p:sp>
      <p:sp>
        <p:nvSpPr>
          <p:cNvPr id="260" name="Shape 260"/>
          <p:cNvSpPr/>
          <p:nvPr/>
        </p:nvSpPr>
        <p:spPr>
          <a:xfrm>
            <a:off x="457200" y="229264"/>
            <a:ext cx="8229600" cy="3669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Rozwiązanie umowy przez Zleceniodawcę - § 14</a:t>
            </a:r>
            <a:r>
              <a:rPr sz="2600" b="1">
                <a:latin typeface="Times New Roman"/>
                <a:ea typeface="Times New Roman"/>
                <a:cs typeface="Times New Roman"/>
                <a:sym typeface="Times New Roman"/>
              </a:rPr>
              <a:t>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body" idx="1"/>
          </p:nvPr>
        </p:nvSpPr>
        <p:spPr>
          <a:prstGeom prst="rect">
            <a:avLst/>
          </a:prstGeom>
        </p:spPr>
        <p:txBody>
          <a:bodyPr lIns="0" tIns="0" rIns="0" bIns="0">
            <a:normAutofit/>
          </a:bodyPr>
          <a:lstStyle>
            <a:lvl1pPr marL="0" indent="0" defTabSz="457200">
              <a:lnSpc>
                <a:spcPct val="150000"/>
              </a:lnSpc>
              <a:spcBef>
                <a:spcPts val="0"/>
              </a:spcBef>
              <a:buSzTx/>
              <a:buNone/>
              <a:defRPr sz="1800">
                <a:latin typeface="Times"/>
                <a:ea typeface="Times"/>
                <a:cs typeface="Times"/>
                <a:sym typeface="Times"/>
              </a:defRPr>
            </a:lvl1pPr>
          </a:lstStyle>
          <a:p>
            <a:pPr lvl="0"/>
            <a:r>
              <a:t>W § 15 wzoru umowy dotacyjnej zapisano, że organizacja realizująca zadanie (projekt) nie może zbyć rzeczy zakupionych ze środków z dotacji przez 5 lat od daty zakupu. Jednak urząd może z ważnych przyczyn zgodzić się na sprzedaż, o ile organizacja zobowiąże się, że uzyskane w ten sposób środki przekaże na realizację celów statutowych.</a:t>
            </a:r>
          </a:p>
        </p:txBody>
      </p:sp>
      <p:sp>
        <p:nvSpPr>
          <p:cNvPr id="263" name="Shape 263"/>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61</a:t>
            </a:fld>
            <a:endParaRPr sz="1200">
              <a:solidFill>
                <a:srgbClr val="888888"/>
              </a:solidFill>
            </a:endParaRPr>
          </a:p>
        </p:txBody>
      </p:sp>
      <p:sp>
        <p:nvSpPr>
          <p:cNvPr id="264" name="Shape 264"/>
          <p:cNvSpPr/>
          <p:nvPr/>
        </p:nvSpPr>
        <p:spPr>
          <a:xfrm>
            <a:off x="457200" y="310599"/>
            <a:ext cx="8229600" cy="6971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Zakaz zbywania rzeczy zakupionych za środki </a:t>
            </a:r>
          </a:p>
          <a:p>
            <a:pPr lvl="0" algn="r"/>
            <a:r>
              <a:rPr sz="2200" b="1">
                <a:latin typeface="Times New Roman"/>
                <a:ea typeface="Times New Roman"/>
                <a:cs typeface="Times New Roman"/>
                <a:sym typeface="Times New Roman"/>
              </a:rPr>
              <a:t>pochodzące z dotacji - § 15</a:t>
            </a:r>
            <a:r>
              <a:rPr sz="2600" b="1">
                <a:latin typeface="Times New Roman"/>
                <a:ea typeface="Times New Roman"/>
                <a:cs typeface="Times New Roman"/>
                <a:sym typeface="Times New Roman"/>
              </a:rPr>
              <a:t>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body" idx="1"/>
          </p:nvPr>
        </p:nvSpPr>
        <p:spPr>
          <a:prstGeom prst="rect">
            <a:avLst/>
          </a:prstGeom>
        </p:spPr>
        <p:txBody>
          <a:bodyPr lIns="0" tIns="0" rIns="0" bIns="0">
            <a:normAutofit/>
          </a:bodyPr>
          <a:lstStyle/>
          <a:p>
            <a:pPr marL="180339" lvl="0" indent="-180339" algn="just" defTabSz="449580">
              <a:lnSpc>
                <a:spcPct val="150000"/>
              </a:lnSpc>
              <a:spcBef>
                <a:spcPts val="0"/>
              </a:spcBef>
              <a:buFont typeface="Times New Roman"/>
              <a:buAutoNum type="arabicPeriod"/>
              <a:tabLst>
                <a:tab pos="177800" algn="l"/>
              </a:tabLst>
              <a:defRPr sz="1800"/>
            </a:pPr>
            <a:r>
              <a:rPr>
                <a:uFill>
                  <a:solidFill/>
                </a:uFill>
                <a:latin typeface="Times New Roman"/>
                <a:ea typeface="Times New Roman"/>
                <a:cs typeface="Times New Roman"/>
                <a:sym typeface="Times New Roman"/>
              </a:rPr>
              <a:t>Wszelkie zmiany, uzupełnienia i oświadczenia składane w związku z niniejszą umową wymagają formy pisemnej pod rygorem nieważności.</a:t>
            </a:r>
          </a:p>
          <a:p>
            <a:pPr marL="180339" lvl="0" indent="-180339" algn="just" defTabSz="449580">
              <a:lnSpc>
                <a:spcPct val="150000"/>
              </a:lnSpc>
              <a:spcBef>
                <a:spcPts val="0"/>
              </a:spcBef>
              <a:buSzTx/>
              <a:buNone/>
              <a:defRPr sz="1800"/>
            </a:pPr>
            <a:r>
              <a:rPr>
                <a:uFill>
                  <a:solidFill/>
                </a:uFill>
                <a:latin typeface="Times New Roman"/>
                <a:ea typeface="Times New Roman"/>
                <a:cs typeface="Times New Roman"/>
                <a:sym typeface="Times New Roman"/>
              </a:rPr>
              <a:t>2. Wszelkie wątpliwości związane z realizacją niniejszej umowy będą wyjaśniane w formie pisemnej lub za pomocą środków komunikacji elektronicznej.</a:t>
            </a:r>
          </a:p>
        </p:txBody>
      </p:sp>
      <p:sp>
        <p:nvSpPr>
          <p:cNvPr id="267" name="Shape 267"/>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62</a:t>
            </a:fld>
            <a:endParaRPr sz="1200">
              <a:solidFill>
                <a:srgbClr val="888888"/>
              </a:solidFill>
            </a:endParaRPr>
          </a:p>
        </p:txBody>
      </p:sp>
      <p:sp>
        <p:nvSpPr>
          <p:cNvPr id="268" name="Shape 268"/>
          <p:cNvSpPr/>
          <p:nvPr/>
        </p:nvSpPr>
        <p:spPr>
          <a:xfrm>
            <a:off x="457200" y="664809"/>
            <a:ext cx="8229600" cy="3669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Forma pisemna oświadczeń - § 16</a:t>
            </a:r>
            <a:r>
              <a:rPr sz="2600" b="1">
                <a:latin typeface="Times New Roman"/>
                <a:ea typeface="Times New Roman"/>
                <a:cs typeface="Times New Roman"/>
                <a:sym typeface="Times New Roman"/>
              </a:rPr>
              <a:t> </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body" idx="1"/>
          </p:nvPr>
        </p:nvSpPr>
        <p:spPr>
          <a:prstGeom prst="rect">
            <a:avLst/>
          </a:prstGeom>
        </p:spPr>
        <p:txBody>
          <a:bodyPr lIns="0" tIns="0" rIns="0" bIns="0">
            <a:normAutofit/>
          </a:bodyPr>
          <a:lstStyle/>
          <a:p>
            <a:pPr marL="180339" lvl="0" indent="-180339" algn="just" defTabSz="449580">
              <a:lnSpc>
                <a:spcPct val="150000"/>
              </a:lnSpc>
              <a:spcBef>
                <a:spcPts val="0"/>
              </a:spcBef>
              <a:buSzTx/>
              <a:buNone/>
              <a:defRPr sz="1800"/>
            </a:pPr>
            <a:r>
              <a:rPr>
                <a:uFill>
                  <a:solidFill/>
                </a:uFill>
                <a:latin typeface="Times New Roman"/>
                <a:ea typeface="Times New Roman"/>
                <a:cs typeface="Times New Roman"/>
                <a:sym typeface="Times New Roman"/>
              </a:rPr>
              <a:t>1. Zleceniobiorca(-cy) ponosi(-szą) wyłączną odpowiedzialność wobec osób trzecich za szkody powstałe w związku z realizacją zadania publicznego. </a:t>
            </a:r>
          </a:p>
          <a:p>
            <a:pPr marL="180339" lvl="0" indent="-180339" algn="just" defTabSz="449580">
              <a:lnSpc>
                <a:spcPct val="150000"/>
              </a:lnSpc>
              <a:spcBef>
                <a:spcPts val="500"/>
              </a:spcBef>
              <a:buSzTx/>
              <a:buNone/>
              <a:defRPr sz="1800"/>
            </a:pPr>
            <a:r>
              <a:rPr>
                <a:uFill>
                  <a:solidFill/>
                </a:uFill>
                <a:latin typeface="Times New Roman"/>
                <a:ea typeface="Times New Roman"/>
                <a:cs typeface="Times New Roman"/>
                <a:sym typeface="Times New Roman"/>
              </a:rPr>
              <a:t>2. W zakresie związanym z realizacją zadania publicznego, w tym z gromadzeniem, przetwarzaniem i przekazywaniem danych osobowych, a także wprowadzaniem ich                 do systemów informatycznych, Zleceniobiorca(-cy) odbiera(-ją) stosowne oświadczenia o zgodzie na gromadzenie, przetwarzanie i przekazywanie danych osobowych, od osób, których dotyczą te dane, zgodnie z ustawą z dnia 29 sierpnia 1997 r. o ochronie danych osobowych (Dz. U. z 2016 r. poz. 922). </a:t>
            </a:r>
            <a:r>
              <a:rPr sz="1200">
                <a:uFill>
                  <a:solidFill/>
                </a:uFill>
                <a:latin typeface="Times New Roman"/>
                <a:ea typeface="Times New Roman"/>
                <a:cs typeface="Times New Roman"/>
                <a:sym typeface="Times New Roman"/>
              </a:rPr>
              <a:t> </a:t>
            </a:r>
          </a:p>
        </p:txBody>
      </p:sp>
      <p:sp>
        <p:nvSpPr>
          <p:cNvPr id="271" name="Shape 271"/>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63</a:t>
            </a:fld>
            <a:endParaRPr sz="1200">
              <a:solidFill>
                <a:srgbClr val="888888"/>
              </a:solidFill>
            </a:endParaRPr>
          </a:p>
        </p:txBody>
      </p:sp>
      <p:sp>
        <p:nvSpPr>
          <p:cNvPr id="272" name="Shape 272"/>
          <p:cNvSpPr/>
          <p:nvPr/>
        </p:nvSpPr>
        <p:spPr>
          <a:xfrm>
            <a:off x="457200" y="664809"/>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Odpowiedzialność wobec osób trzecich - § 17</a:t>
            </a:r>
            <a:r>
              <a:rPr sz="2600" b="1">
                <a:latin typeface="Times New Roman"/>
                <a:ea typeface="Times New Roman"/>
                <a:cs typeface="Times New Roman"/>
                <a:sym typeface="Times New Roman"/>
              </a:rPr>
              <a:t>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body" idx="1"/>
          </p:nvPr>
        </p:nvSpPr>
        <p:spPr>
          <a:prstGeom prst="rect">
            <a:avLst/>
          </a:prstGeom>
        </p:spPr>
        <p:txBody>
          <a:bodyPr lIns="0" tIns="0" rIns="0" bIns="0">
            <a:normAutofit/>
          </a:bodyPr>
          <a:lstStyle/>
          <a:p>
            <a:pPr marL="180339" lvl="0" indent="-180339" algn="just" defTabSz="449580">
              <a:lnSpc>
                <a:spcPct val="150000"/>
              </a:lnSpc>
              <a:spcBef>
                <a:spcPts val="0"/>
              </a:spcBef>
              <a:buSzTx/>
              <a:buNone/>
              <a:defRPr sz="1800"/>
            </a:pPr>
            <a:r>
              <a:rPr>
                <a:uFill>
                  <a:solidFill/>
                </a:uFill>
                <a:latin typeface="Times New Roman"/>
                <a:ea typeface="Times New Roman"/>
                <a:cs typeface="Times New Roman"/>
                <a:sym typeface="Times New Roman"/>
              </a:rPr>
              <a:t>1. W odniesieniu do niniejszej umowy mają zastosowanie przepisy prawa powszechnie obowiązującego, w szczególności przepisy ustawy z dnia 24 kwietnia 2003 r. </a:t>
            </a:r>
            <a:br>
              <a:rPr>
                <a:uFill>
                  <a:solidFill/>
                </a:uFill>
                <a:latin typeface="Times New Roman"/>
                <a:ea typeface="Times New Roman"/>
                <a:cs typeface="Times New Roman"/>
                <a:sym typeface="Times New Roman"/>
              </a:rPr>
            </a:br>
            <a:r>
              <a:rPr>
                <a:uFill>
                  <a:solidFill/>
                </a:uFill>
                <a:latin typeface="Times New Roman"/>
                <a:ea typeface="Times New Roman"/>
                <a:cs typeface="Times New Roman"/>
                <a:sym typeface="Times New Roman"/>
              </a:rPr>
              <a:t>o działalności pożytku publicznego i o wolontariacie, ustawy z dnia 27 kwietnia 2009 r. o finansach publicznych, ustawy z dnia 29 września 1994 r. o rachunkowości, ustawy z dnia 29 stycznia 2004 r.–Prawo zamówień publicznych (Dz. U. z 2015 r. poz. 2164, z późn. zm.) oraz ustawy z dnia 17 grudnia 2004 r. o odpowiedzialności za naruszenie dyscypliny finansów publicznych (Dz. U. z 2013 r. poz. 168, z późn. zm.).</a:t>
            </a:r>
          </a:p>
          <a:p>
            <a:pPr marL="180339" lvl="0" indent="-180339" algn="just" defTabSz="449580">
              <a:lnSpc>
                <a:spcPct val="150000"/>
              </a:lnSpc>
              <a:spcBef>
                <a:spcPts val="0"/>
              </a:spcBef>
              <a:buSzTx/>
              <a:buNone/>
              <a:defRPr sz="1800"/>
            </a:pPr>
            <a:r>
              <a:rPr>
                <a:uFill>
                  <a:solidFill/>
                </a:uFill>
                <a:latin typeface="Times New Roman"/>
                <a:ea typeface="Times New Roman"/>
                <a:cs typeface="Times New Roman"/>
                <a:sym typeface="Times New Roman"/>
              </a:rPr>
              <a:t>2. W zakresie nieuregulowanym umową stosuje się odpowiednio przepisy ustawy z dnia 23 kwietnia 1964 r. – Kodeks cywilny.</a:t>
            </a:r>
          </a:p>
        </p:txBody>
      </p:sp>
      <p:sp>
        <p:nvSpPr>
          <p:cNvPr id="275" name="Shape 275"/>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64</a:t>
            </a:fld>
            <a:endParaRPr sz="1200">
              <a:solidFill>
                <a:srgbClr val="888888"/>
              </a:solidFill>
            </a:endParaRPr>
          </a:p>
        </p:txBody>
      </p:sp>
      <p:sp>
        <p:nvSpPr>
          <p:cNvPr id="276" name="Shape 276"/>
          <p:cNvSpPr/>
          <p:nvPr/>
        </p:nvSpPr>
        <p:spPr>
          <a:xfrm>
            <a:off x="457200" y="664809"/>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r"/>
            <a:r>
              <a:rPr sz="2200" b="1">
                <a:latin typeface="Times New Roman"/>
                <a:ea typeface="Times New Roman"/>
                <a:cs typeface="Times New Roman"/>
                <a:sym typeface="Times New Roman"/>
              </a:rPr>
              <a:t>Postanowienia końcowe - § 18</a:t>
            </a:r>
            <a:r>
              <a:rPr sz="2600" b="1">
                <a:latin typeface="Times New Roman"/>
                <a:ea typeface="Times New Roman"/>
                <a:cs typeface="Times New Roman"/>
                <a:sym typeface="Times New Roman"/>
              </a:rPr>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body" idx="1"/>
          </p:nvPr>
        </p:nvSpPr>
        <p:spPr>
          <a:xfrm>
            <a:off x="457200" y="1160808"/>
            <a:ext cx="8229600" cy="5697192"/>
          </a:xfrm>
          <a:prstGeom prst="rect">
            <a:avLst/>
          </a:prstGeom>
        </p:spPr>
        <p:txBody>
          <a:bodyPr lIns="0" tIns="0" rIns="0" bIns="0">
            <a:normAutofit/>
          </a:bodyPr>
          <a:lstStyle/>
          <a:p>
            <a:pPr marL="0" lvl="0" indent="0" algn="ctr">
              <a:spcBef>
                <a:spcPts val="0"/>
              </a:spcBef>
              <a:buSzTx/>
              <a:buNone/>
              <a:defRPr sz="1800"/>
            </a:pPr>
            <a:r>
              <a:rPr sz="2000" b="1">
                <a:latin typeface="Times New Roman"/>
                <a:ea typeface="Times New Roman"/>
                <a:cs typeface="Times New Roman"/>
                <a:sym typeface="Times New Roman"/>
              </a:rPr>
              <a:t>§ 19</a:t>
            </a:r>
            <a:endParaRPr sz="2200" b="1">
              <a:latin typeface="Times New Roman"/>
              <a:ea typeface="Times New Roman"/>
              <a:cs typeface="Times New Roman"/>
              <a:sym typeface="Times New Roman"/>
            </a:endParaRPr>
          </a:p>
          <a:p>
            <a:pPr marL="0" lvl="0" indent="0" algn="just" defTabSz="449580">
              <a:lnSpc>
                <a:spcPct val="115000"/>
              </a:lnSpc>
              <a:spcBef>
                <a:spcPts val="0"/>
              </a:spcBef>
              <a:buSzTx/>
              <a:buNone/>
              <a:defRPr sz="1800"/>
            </a:pPr>
            <a:r>
              <a:rPr sz="2000">
                <a:uFill>
                  <a:solidFill/>
                </a:uFill>
                <a:latin typeface="Times New Roman"/>
                <a:ea typeface="Times New Roman"/>
                <a:cs typeface="Times New Roman"/>
                <a:sym typeface="Times New Roman"/>
              </a:rPr>
              <a:t>Ewentualne spory powstałe w związku z zawarciem i wykonywaniem niniejszej umowy Strony będą się starały rozstrzygać polubownie. W przypadku braku porozumienia spór zostanie poddany pod rozstrzygnięcie sądu powszechnego właściwego ze względu na siedzibę Zleceniodawcy.</a:t>
            </a:r>
          </a:p>
          <a:p>
            <a:pPr marL="0" lvl="0" indent="0" algn="just" defTabSz="449580">
              <a:lnSpc>
                <a:spcPct val="115000"/>
              </a:lnSpc>
              <a:spcBef>
                <a:spcPts val="0"/>
              </a:spcBef>
              <a:buSzTx/>
              <a:buNone/>
              <a:defRPr sz="1800"/>
            </a:pPr>
            <a:endParaRPr sz="2000">
              <a:uFill>
                <a:solidFill/>
              </a:uFill>
              <a:latin typeface="Times New Roman"/>
              <a:ea typeface="Times New Roman"/>
              <a:cs typeface="Times New Roman"/>
              <a:sym typeface="Times New Roman"/>
            </a:endParaRPr>
          </a:p>
          <a:p>
            <a:pPr marL="0" lvl="0" indent="0" algn="ctr" defTabSz="449580">
              <a:lnSpc>
                <a:spcPct val="115000"/>
              </a:lnSpc>
              <a:spcBef>
                <a:spcPts val="0"/>
              </a:spcBef>
              <a:buSzTx/>
              <a:buNone/>
              <a:defRPr sz="1800"/>
            </a:pPr>
            <a:r>
              <a:rPr sz="2000" b="1">
                <a:uFill>
                  <a:solidFill/>
                </a:uFill>
                <a:latin typeface="Times New Roman"/>
                <a:ea typeface="Times New Roman"/>
                <a:cs typeface="Times New Roman"/>
                <a:sym typeface="Times New Roman"/>
              </a:rPr>
              <a:t>§ 20</a:t>
            </a:r>
          </a:p>
          <a:p>
            <a:pPr marL="0" lvl="0" indent="0" algn="just" defTabSz="449580">
              <a:lnSpc>
                <a:spcPct val="115000"/>
              </a:lnSpc>
              <a:spcBef>
                <a:spcPts val="0"/>
              </a:spcBef>
              <a:buSzTx/>
              <a:buNone/>
              <a:defRPr sz="1800"/>
            </a:pPr>
            <a:r>
              <a:rPr sz="2000">
                <a:uFill>
                  <a:solidFill/>
                </a:uFill>
                <a:latin typeface="Times New Roman"/>
                <a:ea typeface="Times New Roman"/>
                <a:cs typeface="Times New Roman"/>
                <a:sym typeface="Times New Roman"/>
              </a:rPr>
              <a:t>Niniejsza umowa została sporządzona w …… jednobrzmiących egzemplarzach, z tego …... egzemplarz(y) dla Zleceniobiorcy(-ców) i …… dla Zleceniodawcy.</a:t>
            </a:r>
          </a:p>
          <a:p>
            <a:pPr marL="0" lvl="0" indent="0" algn="just" defTabSz="449580">
              <a:lnSpc>
                <a:spcPct val="115000"/>
              </a:lnSpc>
              <a:spcBef>
                <a:spcPts val="0"/>
              </a:spcBef>
              <a:buSzTx/>
              <a:buNone/>
              <a:defRPr sz="1800"/>
            </a:pPr>
            <a:endParaRPr sz="2000">
              <a:uFill>
                <a:solidFill/>
              </a:uFill>
              <a:latin typeface="Times New Roman"/>
              <a:ea typeface="Times New Roman"/>
              <a:cs typeface="Times New Roman"/>
              <a:sym typeface="Times New Roman"/>
            </a:endParaRPr>
          </a:p>
          <a:p>
            <a:pPr marL="0" lvl="0" indent="228600" algn="just" defTabSz="449580">
              <a:lnSpc>
                <a:spcPct val="115000"/>
              </a:lnSpc>
              <a:spcBef>
                <a:spcPts val="0"/>
              </a:spcBef>
              <a:buSzTx/>
              <a:buNone/>
              <a:defRPr sz="1800"/>
            </a:pPr>
            <a:r>
              <a:rPr sz="2000">
                <a:uFill>
                  <a:solidFill/>
                </a:uFill>
                <a:latin typeface="Times New Roman"/>
                <a:ea typeface="Times New Roman"/>
                <a:cs typeface="Times New Roman"/>
                <a:sym typeface="Times New Roman"/>
              </a:rPr>
              <a:t>Zleceniobiorca(-cy):                                                 		 Zleceniodawca:</a:t>
            </a:r>
          </a:p>
          <a:p>
            <a:pPr marL="0" lvl="0" indent="180339" defTabSz="449580">
              <a:lnSpc>
                <a:spcPct val="115000"/>
              </a:lnSpc>
              <a:spcBef>
                <a:spcPts val="0"/>
              </a:spcBef>
              <a:buSzTx/>
              <a:buNone/>
              <a:defRPr sz="1800"/>
            </a:pPr>
            <a:endParaRPr sz="2000">
              <a:uFill>
                <a:solidFill/>
              </a:uFill>
              <a:latin typeface="Times New Roman"/>
              <a:ea typeface="Times New Roman"/>
              <a:cs typeface="Times New Roman"/>
              <a:sym typeface="Times New Roman"/>
            </a:endParaRPr>
          </a:p>
          <a:p>
            <a:pPr marL="0" lvl="0" indent="180339" defTabSz="449580">
              <a:lnSpc>
                <a:spcPct val="115000"/>
              </a:lnSpc>
              <a:spcBef>
                <a:spcPts val="0"/>
              </a:spcBef>
              <a:buSzTx/>
              <a:buNone/>
              <a:defRPr sz="1800"/>
            </a:pPr>
            <a:r>
              <a:rPr sz="2000">
                <a:uFill>
                  <a:solidFill/>
                </a:uFill>
                <a:latin typeface="Times New Roman"/>
                <a:ea typeface="Times New Roman"/>
                <a:cs typeface="Times New Roman"/>
                <a:sym typeface="Times New Roman"/>
              </a:rPr>
              <a:t> ....................................................                                               ..............................................</a:t>
            </a:r>
          </a:p>
        </p:txBody>
      </p:sp>
      <p:sp>
        <p:nvSpPr>
          <p:cNvPr id="279" name="Shape 279"/>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65</a:t>
            </a:fld>
            <a:endParaRPr sz="1200">
              <a:solidFill>
                <a:srgbClr val="888888"/>
              </a:solidFill>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body" idx="1"/>
          </p:nvPr>
        </p:nvSpPr>
        <p:spPr>
          <a:prstGeom prst="rect">
            <a:avLst/>
          </a:prstGeom>
        </p:spPr>
        <p:txBody>
          <a:bodyPr lIns="0" tIns="0" rIns="0" bIns="0">
            <a:normAutofit/>
          </a:bodyPr>
          <a:lstStyle/>
          <a:p>
            <a:pPr marL="0" lvl="0" indent="0" algn="just" defTabSz="449580">
              <a:lnSpc>
                <a:spcPct val="150000"/>
              </a:lnSpc>
              <a:spcBef>
                <a:spcPts val="0"/>
              </a:spcBef>
              <a:buSzTx/>
              <a:buNone/>
              <a:defRPr sz="1800"/>
            </a:pPr>
            <a:r>
              <a:rPr>
                <a:uFill>
                  <a:solidFill/>
                </a:uFill>
                <a:latin typeface="Times New Roman"/>
                <a:ea typeface="Times New Roman"/>
                <a:cs typeface="Times New Roman"/>
                <a:sym typeface="Times New Roman"/>
              </a:rPr>
              <a:t>1. Oferta realizacji zadania publicznego.</a:t>
            </a:r>
          </a:p>
          <a:p>
            <a:pPr marL="180339" lvl="0" indent="-180339" algn="just" defTabSz="449580">
              <a:lnSpc>
                <a:spcPct val="150000"/>
              </a:lnSpc>
              <a:spcBef>
                <a:spcPts val="0"/>
              </a:spcBef>
              <a:buSzTx/>
              <a:buNone/>
              <a:defRPr sz="1800"/>
            </a:pPr>
            <a:r>
              <a:rPr>
                <a:uFill>
                  <a:solidFill/>
                </a:uFill>
                <a:latin typeface="Times New Roman"/>
                <a:ea typeface="Times New Roman"/>
                <a:cs typeface="Times New Roman"/>
                <a:sym typeface="Times New Roman"/>
              </a:rPr>
              <a:t>2. Kopia aktualnego wyciągu z właściwego rejestru lub ewidencji* / pobrany samodzielnie wydruk komputerowy aktualnych informacji o podmiocie wpisanym do Krajowego Rejestru Sądowego*.</a:t>
            </a:r>
          </a:p>
          <a:p>
            <a:pPr marL="0" lvl="0" indent="0" algn="just" defTabSz="449580">
              <a:lnSpc>
                <a:spcPct val="150000"/>
              </a:lnSpc>
              <a:spcBef>
                <a:spcPts val="0"/>
              </a:spcBef>
              <a:buSzTx/>
              <a:buNone/>
              <a:tabLst>
                <a:tab pos="228600" algn="l"/>
              </a:tabLst>
              <a:defRPr sz="1800"/>
            </a:pPr>
            <a:r>
              <a:rPr>
                <a:uFill>
                  <a:solidFill/>
                </a:uFill>
                <a:latin typeface="Times New Roman"/>
                <a:ea typeface="Times New Roman"/>
                <a:cs typeface="Times New Roman"/>
                <a:sym typeface="Times New Roman"/>
              </a:rPr>
              <a:t>3. Zaktualizowany harmonogram*.</a:t>
            </a:r>
          </a:p>
          <a:p>
            <a:pPr marL="0" lvl="0" indent="0" algn="just" defTabSz="449580">
              <a:lnSpc>
                <a:spcPct val="150000"/>
              </a:lnSpc>
              <a:spcBef>
                <a:spcPts val="0"/>
              </a:spcBef>
              <a:buSzTx/>
              <a:buNone/>
              <a:tabLst>
                <a:tab pos="228600" algn="l"/>
              </a:tabLst>
              <a:defRPr sz="1800"/>
            </a:pPr>
            <a:r>
              <a:rPr>
                <a:uFill>
                  <a:solidFill/>
                </a:uFill>
                <a:latin typeface="Times New Roman"/>
                <a:ea typeface="Times New Roman"/>
                <a:cs typeface="Times New Roman"/>
                <a:sym typeface="Times New Roman"/>
              </a:rPr>
              <a:t>4. Zaktualizowana kalkulacja przewidywanych kosztów realizacji zadania*. </a:t>
            </a:r>
          </a:p>
          <a:p>
            <a:pPr marL="0" lvl="0" indent="0" algn="just" defTabSz="449580">
              <a:lnSpc>
                <a:spcPct val="150000"/>
              </a:lnSpc>
              <a:spcBef>
                <a:spcPts val="0"/>
              </a:spcBef>
              <a:buSzTx/>
              <a:buNone/>
              <a:tabLst>
                <a:tab pos="228600" algn="l"/>
              </a:tabLst>
              <a:defRPr sz="1800"/>
            </a:pPr>
            <a:r>
              <a:rPr>
                <a:uFill>
                  <a:solidFill/>
                </a:uFill>
                <a:latin typeface="Times New Roman"/>
                <a:ea typeface="Times New Roman"/>
                <a:cs typeface="Times New Roman"/>
                <a:sym typeface="Times New Roman"/>
              </a:rPr>
              <a:t>5 Zaktualizowana szacunkowa kalkulacja kosztów realizacji zadania</a:t>
            </a:r>
            <a:r>
              <a:rPr baseline="31999">
                <a:uFill>
                  <a:solidFill/>
                </a:uFill>
                <a:latin typeface="Times New Roman"/>
                <a:ea typeface="Times New Roman"/>
                <a:cs typeface="Times New Roman"/>
                <a:sym typeface="Times New Roman"/>
              </a:rPr>
              <a:t>)</a:t>
            </a:r>
            <a:r>
              <a:rPr>
                <a:uFill>
                  <a:solidFill/>
                </a:uFill>
                <a:latin typeface="Times New Roman"/>
                <a:ea typeface="Times New Roman"/>
                <a:cs typeface="Times New Roman"/>
                <a:sym typeface="Times New Roman"/>
              </a:rPr>
              <a:t>*. - dotyczy jedynie zadania realizowanego w trybie art. 19a ustawy (tzw. małych grantów)</a:t>
            </a:r>
          </a:p>
          <a:p>
            <a:pPr marL="0" lvl="0" indent="0" algn="just" defTabSz="449580">
              <a:lnSpc>
                <a:spcPct val="150000"/>
              </a:lnSpc>
              <a:spcBef>
                <a:spcPts val="0"/>
              </a:spcBef>
              <a:buSzTx/>
              <a:buNone/>
              <a:tabLst>
                <a:tab pos="228600" algn="l"/>
              </a:tabLst>
              <a:defRPr sz="1800"/>
            </a:pPr>
            <a:r>
              <a:rPr>
                <a:uFill>
                  <a:solidFill/>
                </a:uFill>
                <a:latin typeface="Times New Roman"/>
                <a:ea typeface="Times New Roman"/>
                <a:cs typeface="Times New Roman"/>
                <a:sym typeface="Times New Roman"/>
              </a:rPr>
              <a:t>6. Zaktualizowany opis poszczególnych działań*.</a:t>
            </a:r>
          </a:p>
        </p:txBody>
      </p:sp>
      <p:sp>
        <p:nvSpPr>
          <p:cNvPr id="282" name="Shape 282"/>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66</a:t>
            </a:fld>
            <a:endParaRPr sz="1200">
              <a:solidFill>
                <a:srgbClr val="888888"/>
              </a:solidFill>
            </a:endParaRPr>
          </a:p>
        </p:txBody>
      </p:sp>
      <p:sp>
        <p:nvSpPr>
          <p:cNvPr id="283" name="Shape 283"/>
          <p:cNvSpPr/>
          <p:nvPr/>
        </p:nvSpPr>
        <p:spPr>
          <a:xfrm>
            <a:off x="457200" y="664809"/>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r>
              <a:rPr sz="2200" b="1">
                <a:latin typeface="Times New Roman"/>
                <a:ea typeface="Times New Roman"/>
                <a:cs typeface="Times New Roman"/>
                <a:sym typeface="Times New Roman"/>
              </a:rPr>
              <a:t>ZAŁĄCZNIKI DO UMOWY </a:t>
            </a:r>
            <a:r>
              <a:rPr sz="2600" b="1">
                <a:latin typeface="Times New Roman"/>
                <a:ea typeface="Times New Roman"/>
                <a:cs typeface="Times New Roman"/>
                <a:sym typeface="Times New Roman"/>
              </a:rPr>
              <a:t>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body" idx="1"/>
          </p:nvPr>
        </p:nvSpPr>
        <p:spPr>
          <a:prstGeom prst="rect">
            <a:avLst/>
          </a:prstGeom>
        </p:spPr>
        <p:txBody>
          <a:bodyPr lIns="0" tIns="0" rIns="0" bIns="0">
            <a:normAutofit/>
          </a:bodyPr>
          <a:lstStyle/>
          <a:p>
            <a:pPr marL="0" lvl="0" indent="0" defTabSz="449580">
              <a:lnSpc>
                <a:spcPct val="150000"/>
              </a:lnSpc>
              <a:spcBef>
                <a:spcPts val="0"/>
              </a:spcBef>
              <a:buSzTx/>
              <a:buNone/>
              <a:defRPr sz="1800"/>
            </a:pPr>
            <a:r>
              <a:rPr sz="2000">
                <a:uFill>
                  <a:solidFill/>
                </a:uFill>
                <a:latin typeface="Times New Roman"/>
                <a:ea typeface="Times New Roman"/>
                <a:cs typeface="Times New Roman"/>
                <a:sym typeface="Times New Roman"/>
              </a:rPr>
              <a:t>POUCZENIE </a:t>
            </a:r>
          </a:p>
          <a:p>
            <a:pPr marL="0" lvl="0" indent="0" algn="just" defTabSz="449580">
              <a:lnSpc>
                <a:spcPct val="150000"/>
              </a:lnSpc>
              <a:spcBef>
                <a:spcPts val="600"/>
              </a:spcBef>
              <a:buSzTx/>
              <a:buNone/>
              <a:defRPr sz="1800"/>
            </a:pPr>
            <a:r>
              <a:rPr sz="2000">
                <a:uFill>
                  <a:solidFill/>
                </a:uFill>
                <a:latin typeface="Times New Roman"/>
                <a:ea typeface="Times New Roman"/>
                <a:cs typeface="Times New Roman"/>
                <a:sym typeface="Times New Roman"/>
              </a:rPr>
              <a:t>Zaznaczenie „*”, np.: „rejestrze* / ewidencji*”, oznacza, że należy skreślić niewłaściwą odpowiedź i pozostawić prawidłową. Przykład:  „rejestrze* / </a:t>
            </a:r>
            <a:r>
              <a:rPr sz="2000" strike="sngStrike">
                <a:uFill>
                  <a:solidFill/>
                </a:uFill>
                <a:latin typeface="Times New Roman"/>
                <a:ea typeface="Times New Roman"/>
                <a:cs typeface="Times New Roman"/>
                <a:sym typeface="Times New Roman"/>
              </a:rPr>
              <a:t>ewidencji </a:t>
            </a:r>
            <a:r>
              <a:rPr sz="2000">
                <a:uFill>
                  <a:solidFill/>
                </a:uFill>
                <a:latin typeface="Times New Roman"/>
                <a:ea typeface="Times New Roman"/>
                <a:cs typeface="Times New Roman"/>
                <a:sym typeface="Times New Roman"/>
              </a:rPr>
              <a:t>*”.</a:t>
            </a:r>
          </a:p>
          <a:p>
            <a:pPr marL="0" lvl="0" indent="0" algn="just" defTabSz="449580">
              <a:lnSpc>
                <a:spcPct val="150000"/>
              </a:lnSpc>
              <a:spcBef>
                <a:spcPts val="600"/>
              </a:spcBef>
              <a:buSzTx/>
              <a:buNone/>
              <a:defRPr sz="1800"/>
            </a:pPr>
            <a:r>
              <a:rPr sz="2000">
                <a:uFill>
                  <a:solidFill/>
                </a:uFill>
                <a:latin typeface="Times New Roman"/>
                <a:ea typeface="Times New Roman"/>
                <a:cs typeface="Times New Roman"/>
                <a:sym typeface="Times New Roman"/>
              </a:rPr>
              <a:t>Konstruując umowę na podstawie niniejszego wzoru, należy stosować się do wskazań zawartych w przypisach odnoszących się do poszczególnych postanowień.</a:t>
            </a:r>
          </a:p>
          <a:p>
            <a:pPr marL="0" lvl="0" indent="0" algn="just" defTabSz="449580">
              <a:lnSpc>
                <a:spcPct val="150000"/>
              </a:lnSpc>
              <a:spcBef>
                <a:spcPts val="600"/>
              </a:spcBef>
              <a:buSzTx/>
              <a:buNone/>
              <a:defRPr sz="1800"/>
            </a:pPr>
            <a:r>
              <a:rPr sz="2000">
                <a:uFill>
                  <a:solidFill/>
                </a:uFill>
                <a:latin typeface="Times New Roman"/>
                <a:ea typeface="Times New Roman"/>
                <a:cs typeface="Times New Roman"/>
                <a:sym typeface="Times New Roman"/>
              </a:rPr>
              <a:t>Umowa ma charakter ramowy. Oznacza to, że można ją zmieniać, w tym uzupełniać, o ile te zmiany nie są sprzeczne z niniejszym ramowym wzorem. </a:t>
            </a:r>
          </a:p>
        </p:txBody>
      </p:sp>
      <p:sp>
        <p:nvSpPr>
          <p:cNvPr id="286" name="Shape 286"/>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67</a:t>
            </a:fld>
            <a:endParaRPr sz="1200">
              <a:solidFill>
                <a:srgbClr val="888888"/>
              </a:solidFill>
            </a:endParaRPr>
          </a:p>
        </p:txBody>
      </p:sp>
      <p:sp>
        <p:nvSpPr>
          <p:cNvPr id="287" name="Shape 287"/>
          <p:cNvSpPr/>
          <p:nvPr/>
        </p:nvSpPr>
        <p:spPr>
          <a:xfrm>
            <a:off x="457200" y="664809"/>
            <a:ext cx="8229600" cy="36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r>
              <a:rPr sz="2200" b="1">
                <a:latin typeface="Times New Roman"/>
                <a:ea typeface="Times New Roman"/>
                <a:cs typeface="Times New Roman"/>
                <a:sym typeface="Times New Roman"/>
              </a:rPr>
              <a:t>POUCZENIE </a:t>
            </a:r>
            <a:r>
              <a:rPr sz="2600" b="1">
                <a:latin typeface="Times New Roman"/>
                <a:ea typeface="Times New Roman"/>
                <a:cs typeface="Times New Roman"/>
                <a:sym typeface="Times New Roman"/>
              </a:rPr>
              <a:t>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idx="1"/>
          </p:nvPr>
        </p:nvSpPr>
        <p:spPr>
          <a:prstGeom prst="rect">
            <a:avLst/>
          </a:prstGeom>
        </p:spPr>
        <p:txBody>
          <a:bodyPr lIns="0" tIns="0" rIns="0" bIns="0">
            <a:normAutofit/>
          </a:bodyPr>
          <a:lstStyle/>
          <a:p>
            <a:pPr marL="0" lvl="0" indent="0" defTabSz="457200">
              <a:lnSpc>
                <a:spcPct val="120000"/>
              </a:lnSpc>
              <a:spcBef>
                <a:spcPts val="0"/>
              </a:spcBef>
              <a:buSzTx/>
              <a:buNone/>
              <a:defRPr sz="1800"/>
            </a:pPr>
            <a:r>
              <a:rPr>
                <a:latin typeface="Times"/>
                <a:ea typeface="Times"/>
                <a:cs typeface="Times"/>
                <a:sym typeface="Times"/>
              </a:rPr>
              <a:t>Ramowy wzór umowy pozostawia dość sporo możliwości elastycznego zarządzania realizacją zadania publicznego. Jednak w niektórych sytuacjach niezbędne będzie sporządzenie aneksu do umowy. Najczęstszym przypadkiem aneksowania umowy będzie:</a:t>
            </a:r>
          </a:p>
          <a:p>
            <a:pPr marL="457200" lvl="0" indent="-457200" defTabSz="457200">
              <a:lnSpc>
                <a:spcPct val="120000"/>
              </a:lnSpc>
              <a:spcBef>
                <a:spcPts val="0"/>
              </a:spcBef>
              <a:buSzTx/>
              <a:buNone/>
              <a:tabLst>
                <a:tab pos="139700" algn="l"/>
                <a:tab pos="457200" algn="l"/>
              </a:tabLst>
              <a:defRPr sz="1800"/>
            </a:pPr>
            <a:r>
              <a:rPr>
                <a:latin typeface="Times"/>
                <a:ea typeface="Times"/>
                <a:cs typeface="Times"/>
                <a:sym typeface="Times"/>
              </a:rPr>
              <a:t>	◦	konieczność dokonania większych zmian w kosztorysie niż wynika to z limitów przewidzianych w umowie,</a:t>
            </a:r>
          </a:p>
          <a:p>
            <a:pPr marL="457200" lvl="0" indent="-457200" defTabSz="457200">
              <a:lnSpc>
                <a:spcPct val="120000"/>
              </a:lnSpc>
              <a:spcBef>
                <a:spcPts val="0"/>
              </a:spcBef>
              <a:buSzTx/>
              <a:buNone/>
              <a:tabLst>
                <a:tab pos="139700" algn="l"/>
                <a:tab pos="457200" algn="l"/>
              </a:tabLst>
              <a:defRPr sz="1800"/>
            </a:pPr>
            <a:r>
              <a:rPr>
                <a:latin typeface="Times"/>
                <a:ea typeface="Times"/>
                <a:cs typeface="Times"/>
                <a:sym typeface="Times"/>
              </a:rPr>
              <a:t>	◦	zmiana terminu wykonania zadania,</a:t>
            </a:r>
          </a:p>
          <a:p>
            <a:pPr marL="457200" lvl="0" indent="-457200" defTabSz="457200">
              <a:lnSpc>
                <a:spcPct val="120000"/>
              </a:lnSpc>
              <a:spcBef>
                <a:spcPts val="0"/>
              </a:spcBef>
              <a:buSzTx/>
              <a:buNone/>
              <a:tabLst>
                <a:tab pos="139700" algn="l"/>
                <a:tab pos="457200" algn="l"/>
              </a:tabLst>
              <a:defRPr sz="1800"/>
            </a:pPr>
            <a:r>
              <a:rPr>
                <a:latin typeface="Times"/>
                <a:ea typeface="Times"/>
                <a:cs typeface="Times"/>
                <a:sym typeface="Times"/>
              </a:rPr>
              <a:t>	◦	zmiana terminu i zakresu wykonywania poszczególnych działań.</a:t>
            </a:r>
          </a:p>
          <a:p>
            <a:pPr marL="0" lvl="0" indent="0" defTabSz="457200">
              <a:lnSpc>
                <a:spcPct val="120000"/>
              </a:lnSpc>
              <a:spcBef>
                <a:spcPts val="0"/>
              </a:spcBef>
              <a:buSzTx/>
              <a:buNone/>
              <a:defRPr sz="1800"/>
            </a:pPr>
            <a:r>
              <a:rPr>
                <a:latin typeface="Times"/>
                <a:ea typeface="Times"/>
                <a:cs typeface="Times"/>
                <a:sym typeface="Times"/>
              </a:rPr>
              <a:t>Uwaga! Mimo swej elastyczności zapisy umowy są dość restrykcyjne. Organizacja powinna wnioskować do urzędu o aneks, zanim wykona działania, które spowodują sprzeczność z zapisami umowy! Najgorszą sytuacją jest, gdy organizacja dopiero na etapie sprawozdania tłumaczy, dlaczego dokonała zmian w zadaniu, które były niezgodne z umową. Często powoduje to, że mimo dobrej wioli urzędnik nie jest w stanie pomóc w rozliczeniu takiej dotacji.</a:t>
            </a:r>
          </a:p>
        </p:txBody>
      </p:sp>
      <p:sp>
        <p:nvSpPr>
          <p:cNvPr id="290" name="Shape 290"/>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68</a:t>
            </a:fld>
            <a:endParaRPr sz="1200">
              <a:solidFill>
                <a:srgbClr val="888888"/>
              </a:solidFill>
            </a:endParaRPr>
          </a:p>
        </p:txBody>
      </p:sp>
      <p:sp>
        <p:nvSpPr>
          <p:cNvPr id="291" name="Shape 291"/>
          <p:cNvSpPr/>
          <p:nvPr/>
        </p:nvSpPr>
        <p:spPr>
          <a:xfrm>
            <a:off x="457200" y="217612"/>
            <a:ext cx="8229600"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endParaRPr sz="2400" b="1">
              <a:latin typeface="Calibri"/>
              <a:ea typeface="Calibri"/>
              <a:cs typeface="Calibri"/>
              <a:sym typeface="Calibri"/>
            </a:endParaRPr>
          </a:p>
          <a:p>
            <a:pPr lvl="0" algn="ctr"/>
            <a:endParaRPr sz="2400" b="1">
              <a:latin typeface="Calibri"/>
              <a:ea typeface="Calibri"/>
              <a:cs typeface="Calibri"/>
              <a:sym typeface="Calibri"/>
            </a:endParaRPr>
          </a:p>
          <a:p>
            <a:pPr lvl="0" algn="ctr"/>
            <a:r>
              <a:rPr sz="2400" b="1">
                <a:latin typeface="Calibri"/>
                <a:ea typeface="Calibri"/>
                <a:cs typeface="Calibri"/>
                <a:sym typeface="Calibri"/>
              </a:rPr>
              <a:t>Kiedy niezbędny jest aneks umowy dotacyjnej?</a:t>
            </a:r>
            <a:r>
              <a:rPr sz="2400" b="1">
                <a:latin typeface="Times New Roman"/>
                <a:ea typeface="Times New Roman"/>
                <a:cs typeface="Times New Roman"/>
                <a:sym typeface="Times New Roman"/>
              </a:rPr>
              <a:t> </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body" idx="1"/>
          </p:nvPr>
        </p:nvSpPr>
        <p:spPr>
          <a:prstGeom prst="rect">
            <a:avLst/>
          </a:prstGeom>
        </p:spPr>
        <p:txBody>
          <a:bodyPr lIns="0" tIns="0" rIns="0" bIns="0">
            <a:normAutofit/>
          </a:bodyPr>
          <a:lstStyle>
            <a:lvl1pPr marL="0" indent="0" defTabSz="457200">
              <a:lnSpc>
                <a:spcPct val="150000"/>
              </a:lnSpc>
              <a:spcBef>
                <a:spcPts val="0"/>
              </a:spcBef>
              <a:buSzTx/>
              <a:buNone/>
              <a:defRPr sz="1800">
                <a:solidFill>
                  <a:srgbClr val="010101"/>
                </a:solidFill>
                <a:latin typeface="Times"/>
                <a:ea typeface="Times"/>
                <a:cs typeface="Times"/>
                <a:sym typeface="Times"/>
              </a:defRPr>
            </a:lvl1pPr>
          </a:lstStyle>
          <a:p>
            <a:pPr lvl="0">
              <a:defRPr>
                <a:solidFill>
                  <a:srgbClr val="000000"/>
                </a:solidFill>
              </a:defRPr>
            </a:pPr>
            <a:r>
              <a:rPr>
                <a:solidFill>
                  <a:srgbClr val="010101"/>
                </a:solidFill>
              </a:rPr>
              <a:t>Wzór umowy ma charakter ramowy. Oznacza to, że może on być modyfikowany przez poszczególne urzędy. Jednak w samym wzorze zamieszczono wyraźne wskazanie, że zakres tych modyfikacji nie może doprowadzić do sytuacji, w której nowe zapisy są sprzeczne z zapisami w samym wzorze.</a:t>
            </a:r>
          </a:p>
        </p:txBody>
      </p:sp>
      <p:sp>
        <p:nvSpPr>
          <p:cNvPr id="294" name="Shape 294"/>
          <p:cNvSpPr>
            <a:spLocks noGrp="1"/>
          </p:cNvSpPr>
          <p:nvPr>
            <p:ph type="sldNum" sz="quarter" idx="2"/>
          </p:nvPr>
        </p:nvSpPr>
        <p:spPr>
          <a:xfrm>
            <a:off x="6553200" y="6269671"/>
            <a:ext cx="2133600" cy="2692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69</a:t>
            </a:fld>
            <a:endParaRPr sz="1200">
              <a:solidFill>
                <a:srgbClr val="888888"/>
              </a:solidFill>
            </a:endParaRPr>
          </a:p>
        </p:txBody>
      </p:sp>
      <p:sp>
        <p:nvSpPr>
          <p:cNvPr id="295" name="Shape 295"/>
          <p:cNvSpPr/>
          <p:nvPr/>
        </p:nvSpPr>
        <p:spPr>
          <a:xfrm>
            <a:off x="457200" y="217612"/>
            <a:ext cx="8229600"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endParaRPr sz="2400" b="1">
              <a:latin typeface="Calibri"/>
              <a:ea typeface="Calibri"/>
              <a:cs typeface="Calibri"/>
              <a:sym typeface="Calibri"/>
            </a:endParaRPr>
          </a:p>
          <a:p>
            <a:pPr lvl="0" algn="ctr"/>
            <a:endParaRPr sz="2400" b="1">
              <a:latin typeface="Calibri"/>
              <a:ea typeface="Calibri"/>
              <a:cs typeface="Calibri"/>
              <a:sym typeface="Calibri"/>
            </a:endParaRPr>
          </a:p>
          <a:p>
            <a:pPr lvl="0" algn="ctr"/>
            <a:r>
              <a:rPr sz="2400" b="1">
                <a:latin typeface="Calibri"/>
                <a:ea typeface="Calibri"/>
                <a:cs typeface="Calibri"/>
                <a:sym typeface="Calibri"/>
              </a:rPr>
              <a:t>Zakres możliwych zmian we wzorze umowy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57200" y="105270"/>
            <a:ext cx="8229600" cy="686451"/>
          </a:xfrm>
          <a:prstGeom prst="rect">
            <a:avLst/>
          </a:prstGeom>
        </p:spPr>
        <p:txBody>
          <a:bodyPr lIns="0" tIns="0" rIns="0" bIns="0">
            <a:normAutofit/>
          </a:bodyPr>
          <a:lstStyle>
            <a:lvl1pPr>
              <a:defRPr sz="3100" b="1"/>
            </a:lvl1pPr>
          </a:lstStyle>
          <a:p>
            <a:pPr lvl="0">
              <a:defRPr sz="1800" b="0"/>
            </a:pPr>
            <a:r>
              <a:rPr sz="3100" b="1"/>
              <a:t>Struktura oferty</a:t>
            </a:r>
          </a:p>
        </p:txBody>
      </p:sp>
      <p:sp>
        <p:nvSpPr>
          <p:cNvPr id="82" name="Shape 82"/>
          <p:cNvSpPr>
            <a:spLocks noGrp="1"/>
          </p:cNvSpPr>
          <p:nvPr>
            <p:ph type="body" idx="1"/>
          </p:nvPr>
        </p:nvSpPr>
        <p:spPr>
          <a:xfrm>
            <a:off x="457200" y="826020"/>
            <a:ext cx="8229600" cy="5970119"/>
          </a:xfrm>
          <a:prstGeom prst="rect">
            <a:avLst/>
          </a:prstGeom>
        </p:spPr>
        <p:txBody>
          <a:bodyPr lIns="0" tIns="0" rIns="0" bIns="0">
            <a:normAutofit/>
          </a:bodyPr>
          <a:lstStyle/>
          <a:p>
            <a:pPr marL="0" lvl="0" indent="0" algn="ctr" defTabSz="337412">
              <a:lnSpc>
                <a:spcPct val="150000"/>
              </a:lnSpc>
              <a:spcBef>
                <a:spcPts val="200"/>
              </a:spcBef>
              <a:buSzTx/>
              <a:buNone/>
              <a:defRPr sz="1800"/>
            </a:pPr>
            <a:endParaRPr sz="700" b="1">
              <a:latin typeface="Tahoma"/>
              <a:ea typeface="Tahoma"/>
              <a:cs typeface="Tahoma"/>
              <a:sym typeface="Tahoma"/>
            </a:endParaRPr>
          </a:p>
          <a:p>
            <a:pPr marL="0" lvl="0" indent="0" algn="ctr" defTabSz="337412">
              <a:lnSpc>
                <a:spcPct val="150000"/>
              </a:lnSpc>
              <a:spcBef>
                <a:spcPts val="200"/>
              </a:spcBef>
              <a:buSzTx/>
              <a:buNone/>
              <a:defRPr sz="1800"/>
            </a:pPr>
            <a:r>
              <a:rPr sz="1100" b="1">
                <a:latin typeface="Tahoma"/>
                <a:ea typeface="Tahoma"/>
                <a:cs typeface="Tahoma"/>
                <a:sym typeface="Tahoma"/>
              </a:rPr>
              <a:t>I. Podstawowe informacje o złożonej ofercie.</a:t>
            </a:r>
          </a:p>
          <a:p>
            <a:pPr marL="0" lvl="0" indent="0" algn="ctr" defTabSz="337412">
              <a:lnSpc>
                <a:spcPct val="150000"/>
              </a:lnSpc>
              <a:spcBef>
                <a:spcPts val="200"/>
              </a:spcBef>
              <a:buSzTx/>
              <a:buNone/>
              <a:defRPr sz="1800"/>
            </a:pPr>
            <a:r>
              <a:rPr sz="1100" b="1">
                <a:latin typeface="Tahoma"/>
                <a:ea typeface="Tahoma"/>
                <a:cs typeface="Tahoma"/>
                <a:sym typeface="Tahoma"/>
              </a:rPr>
              <a:t>II. Dane oferenta(-tów).</a:t>
            </a:r>
          </a:p>
          <a:p>
            <a:pPr marL="0" lvl="0" indent="0" algn="ctr" defTabSz="337412">
              <a:lnSpc>
                <a:spcPct val="150000"/>
              </a:lnSpc>
              <a:spcBef>
                <a:spcPts val="200"/>
              </a:spcBef>
              <a:buSzTx/>
              <a:buNone/>
              <a:defRPr sz="1800"/>
            </a:pPr>
            <a:r>
              <a:rPr sz="1100" b="1">
                <a:latin typeface="Tahoma"/>
                <a:ea typeface="Tahoma"/>
                <a:cs typeface="Tahoma"/>
                <a:sym typeface="Tahoma"/>
              </a:rPr>
              <a:t>III. Informacja o sposobie reprezentacji oferenta(-tów) wobec organu administracji publicznej.</a:t>
            </a:r>
          </a:p>
          <a:p>
            <a:pPr marL="0" lvl="0" indent="0" algn="ctr" defTabSz="337412">
              <a:lnSpc>
                <a:spcPct val="150000"/>
              </a:lnSpc>
              <a:spcBef>
                <a:spcPts val="200"/>
              </a:spcBef>
              <a:buSzTx/>
              <a:buNone/>
              <a:defRPr sz="1800"/>
            </a:pPr>
            <a:r>
              <a:rPr sz="1100" b="1">
                <a:latin typeface="Tahoma"/>
                <a:ea typeface="Tahoma"/>
                <a:cs typeface="Tahoma"/>
                <a:sym typeface="Tahoma"/>
              </a:rPr>
              <a:t>IV. Szczegółowy zakres rzeczowy oraz kalkulacja przewidywanych kosztów zadania publicznego:</a:t>
            </a:r>
          </a:p>
          <a:p>
            <a:pPr marL="0" lvl="0" indent="0" algn="ctr" defTabSz="337412">
              <a:lnSpc>
                <a:spcPct val="150000"/>
              </a:lnSpc>
              <a:spcBef>
                <a:spcPts val="200"/>
              </a:spcBef>
              <a:buSzTx/>
              <a:buNone/>
              <a:defRPr sz="1800"/>
            </a:pPr>
            <a:r>
              <a:rPr sz="1100">
                <a:latin typeface="Tahoma"/>
                <a:ea typeface="Tahoma"/>
                <a:cs typeface="Tahoma"/>
                <a:sym typeface="Tahoma"/>
              </a:rPr>
              <a:t>1. Streszczenie zadania publicznego wraz ze wskazaniem miejsca jego realizacji.</a:t>
            </a:r>
          </a:p>
          <a:p>
            <a:pPr marL="0" lvl="0" indent="0" algn="ctr" defTabSz="337412">
              <a:lnSpc>
                <a:spcPct val="150000"/>
              </a:lnSpc>
              <a:spcBef>
                <a:spcPts val="200"/>
              </a:spcBef>
              <a:buSzTx/>
              <a:buNone/>
              <a:defRPr sz="1800"/>
            </a:pPr>
            <a:r>
              <a:rPr sz="1100">
                <a:latin typeface="Tahoma"/>
                <a:ea typeface="Tahoma"/>
                <a:cs typeface="Tahoma"/>
                <a:sym typeface="Tahoma"/>
              </a:rPr>
              <a:t>2. Opis potrzeb wskazujący na celowość wykonania zadania publicznego wraz z liczbą oraz opisem odbiorców tego zadania.</a:t>
            </a:r>
          </a:p>
          <a:p>
            <a:pPr marL="0" lvl="0" indent="0" algn="ctr" defTabSz="337412">
              <a:lnSpc>
                <a:spcPct val="150000"/>
              </a:lnSpc>
              <a:spcBef>
                <a:spcPts val="200"/>
              </a:spcBef>
              <a:buSzTx/>
              <a:buNone/>
              <a:defRPr sz="1800"/>
            </a:pPr>
            <a:r>
              <a:rPr sz="1100">
                <a:latin typeface="Tahoma"/>
                <a:ea typeface="Tahoma"/>
                <a:cs typeface="Tahoma"/>
                <a:sym typeface="Tahoma"/>
              </a:rPr>
              <a:t>3. </a:t>
            </a:r>
            <a:r>
              <a:rPr sz="1100">
                <a:uFill>
                  <a:solidFill/>
                </a:uFill>
                <a:latin typeface="Tahoma"/>
                <a:ea typeface="Tahoma"/>
                <a:cs typeface="Tahoma"/>
                <a:sym typeface="Tahoma"/>
              </a:rPr>
              <a:t>Uzasadnienie potrzeby dofinansowania z dotacji inwestycji związanych z realizacją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4. Zakładany(-ne) cel(e)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5. Opis zakładanych rezultatów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6. Opis poszczególnych działań w zakresie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7. Harmonogram.</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8. Kalkulacja przewidywanych kosztów.</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9. Przewidywane źródła finansowania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10. Informacja o zamiarze odpłatnego wykonania zadania.</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11. Zasoby kadrowe przewidywane do zaangażowania przy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12. Wycena wkładu osobowego przewidzianego do zaangażowania przy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13. Wkład rzeczowy przewidziany do wykorzystania przy realizacji zadania publicznego.</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14. Inne informacje, które mogą mieć znaczenie przy ocenie oferty.</a:t>
            </a:r>
          </a:p>
          <a:p>
            <a:pPr marL="0" lvl="0" indent="0" algn="ctr" defTabSz="337412">
              <a:lnSpc>
                <a:spcPct val="150000"/>
              </a:lnSpc>
              <a:spcBef>
                <a:spcPts val="200"/>
              </a:spcBef>
              <a:buSzTx/>
              <a:buNone/>
              <a:defRPr sz="1800"/>
            </a:pPr>
            <a:r>
              <a:rPr sz="1100">
                <a:uFill>
                  <a:solidFill/>
                </a:uFill>
                <a:latin typeface="Tahoma"/>
                <a:ea typeface="Tahoma"/>
                <a:cs typeface="Tahoma"/>
                <a:sym typeface="Tahoma"/>
              </a:rPr>
              <a:t>15. Informacje o wcześniejszej działalności oferenta(-tów).</a:t>
            </a:r>
          </a:p>
          <a:p>
            <a:pPr marL="0" lvl="0" indent="0" algn="ctr" defTabSz="337412">
              <a:lnSpc>
                <a:spcPct val="150000"/>
              </a:lnSpc>
              <a:spcBef>
                <a:spcPts val="200"/>
              </a:spcBef>
              <a:buSzTx/>
              <a:buNone/>
              <a:defRPr sz="1800"/>
            </a:pPr>
            <a:r>
              <a:rPr sz="1100" b="1">
                <a:latin typeface="Tahoma"/>
                <a:ea typeface="Tahoma"/>
                <a:cs typeface="Tahoma"/>
                <a:sym typeface="Tahoma"/>
              </a:rPr>
              <a:t>Oświadczenia</a:t>
            </a:r>
          </a:p>
        </p:txBody>
      </p:sp>
      <p:sp>
        <p:nvSpPr>
          <p:cNvPr id="83" name="Shape 83"/>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7</a:t>
            </a:fld>
            <a:endParaRPr sz="1200">
              <a:solidFill>
                <a:srgbClr val="888888"/>
              </a:solidFill>
            </a:endParaRPr>
          </a:p>
        </p:txBody>
      </p:sp>
    </p:spTree>
  </p:cSld>
  <p:clrMapOvr>
    <a:masterClrMapping/>
  </p:clrMapOvr>
  <p:transition spd="med">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685800" y="2130425"/>
            <a:ext cx="7772400" cy="2021285"/>
          </a:xfrm>
          <a:prstGeom prst="rect">
            <a:avLst/>
          </a:prstGeom>
        </p:spPr>
        <p:txBody>
          <a:bodyPr lIns="0" tIns="0" rIns="0" bIns="0">
            <a:normAutofit fontScale="90000"/>
          </a:bodyPr>
          <a:lstStyle/>
          <a:p>
            <a:pPr lvl="0" defTabSz="504564">
              <a:defRPr sz="1800"/>
            </a:pPr>
            <a:endParaRPr sz="2400" dirty="0"/>
          </a:p>
          <a:p>
            <a:pPr lvl="0" defTabSz="504564">
              <a:lnSpc>
                <a:spcPct val="120000"/>
              </a:lnSpc>
              <a:defRPr sz="1800"/>
            </a:pPr>
            <a:endParaRPr sz="3000" b="1" dirty="0"/>
          </a:p>
          <a:p>
            <a:pPr lvl="0" defTabSz="504564">
              <a:lnSpc>
                <a:spcPct val="120000"/>
              </a:lnSpc>
              <a:defRPr sz="1800"/>
            </a:pPr>
            <a:r>
              <a:rPr sz="3000" b="1" dirty="0" err="1"/>
              <a:t>Nowy</a:t>
            </a:r>
            <a:r>
              <a:rPr sz="3000" b="1" dirty="0"/>
              <a:t> </a:t>
            </a:r>
            <a:r>
              <a:rPr sz="3000" b="1" dirty="0" err="1"/>
              <a:t>wzór</a:t>
            </a:r>
            <a:r>
              <a:rPr sz="3000" b="1" dirty="0"/>
              <a:t> </a:t>
            </a:r>
            <a:r>
              <a:rPr sz="3000" b="1" dirty="0" err="1"/>
              <a:t>sprawozdania</a:t>
            </a:r>
            <a:r>
              <a:rPr sz="3000" b="1" dirty="0"/>
              <a:t> z </a:t>
            </a:r>
            <a:r>
              <a:rPr sz="3000" b="1" dirty="0" err="1"/>
              <a:t>wykonania</a:t>
            </a:r>
            <a:r>
              <a:rPr sz="3000" b="1" dirty="0"/>
              <a:t> </a:t>
            </a:r>
          </a:p>
          <a:p>
            <a:pPr lvl="0" defTabSz="504564">
              <a:lnSpc>
                <a:spcPct val="120000"/>
              </a:lnSpc>
              <a:defRPr sz="1800"/>
            </a:pPr>
            <a:r>
              <a:rPr sz="3000" b="1" dirty="0" err="1"/>
              <a:t>zadania</a:t>
            </a:r>
            <a:r>
              <a:rPr sz="3000" b="1" dirty="0"/>
              <a:t> </a:t>
            </a:r>
            <a:r>
              <a:rPr sz="3000" b="1" dirty="0" err="1" smtClean="0"/>
              <a:t>publicznego</a:t>
            </a:r>
            <a:r>
              <a:rPr lang="pl-PL" sz="3000" b="1" dirty="0" smtClean="0"/>
              <a:t/>
            </a:r>
            <a:br>
              <a:rPr lang="pl-PL" sz="3000" b="1" dirty="0" smtClean="0"/>
            </a:br>
            <a:r>
              <a:rPr lang="pl-PL" sz="3000" b="1" dirty="0" smtClean="0"/>
              <a:t>Załącznik nr 5</a:t>
            </a:r>
            <a:endParaRPr sz="3000" b="1" dirty="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Regranting</a:t>
            </a:r>
            <a:endParaRPr lang="pl-PL" dirty="0"/>
          </a:p>
        </p:txBody>
      </p:sp>
      <p:sp>
        <p:nvSpPr>
          <p:cNvPr id="3" name="Symbol zastępczy tekstu 2"/>
          <p:cNvSpPr>
            <a:spLocks noGrp="1"/>
          </p:cNvSpPr>
          <p:nvPr>
            <p:ph type="body" idx="1"/>
          </p:nvPr>
        </p:nvSpPr>
        <p:spPr/>
        <p:txBody>
          <a:bodyPr/>
          <a:lstStyle/>
          <a:p>
            <a:pPr lvl="0" defTabSz="457200">
              <a:buNone/>
            </a:pPr>
            <a:r>
              <a:rPr lang="pl-PL" sz="2000" b="1" u="sng" dirty="0" smtClean="0">
                <a:latin typeface="Times"/>
                <a:ea typeface="Times"/>
                <a:cs typeface="Times"/>
                <a:sym typeface="Times"/>
              </a:rPr>
              <a:t>Nowe definicje</a:t>
            </a:r>
          </a:p>
          <a:p>
            <a:pPr lvl="0" defTabSz="457200">
              <a:buNone/>
            </a:pPr>
            <a:r>
              <a:rPr lang="pl-PL" sz="2000" dirty="0" smtClean="0">
                <a:latin typeface="Times"/>
                <a:ea typeface="Times"/>
                <a:cs typeface="Times"/>
                <a:sym typeface="Times"/>
              </a:rPr>
              <a:t>W projekcie nowelizacji znalazły się definicje: projektu, operatora projektu i realizatora projektu.</a:t>
            </a:r>
          </a:p>
          <a:p>
            <a:pPr lvl="0" defTabSz="457200">
              <a:buNone/>
            </a:pPr>
            <a:r>
              <a:rPr lang="pl-PL" sz="2000" b="1" dirty="0" smtClean="0">
                <a:latin typeface="Times"/>
                <a:ea typeface="Times"/>
                <a:cs typeface="Times"/>
                <a:sym typeface="Times"/>
              </a:rPr>
              <a:t>Projektem</a:t>
            </a:r>
            <a:r>
              <a:rPr lang="pl-PL" sz="2000" dirty="0" smtClean="0">
                <a:latin typeface="Times"/>
                <a:ea typeface="Times"/>
                <a:cs typeface="Times"/>
                <a:sym typeface="Times"/>
              </a:rPr>
              <a:t> jest zadanie realizowane przez realizatora projektu. </a:t>
            </a:r>
          </a:p>
          <a:p>
            <a:pPr lvl="0" defTabSz="457200">
              <a:buNone/>
            </a:pPr>
            <a:r>
              <a:rPr lang="pl-PL" sz="2000" b="1" dirty="0" smtClean="0">
                <a:latin typeface="Times"/>
                <a:ea typeface="Times"/>
                <a:cs typeface="Times"/>
                <a:sym typeface="Times"/>
              </a:rPr>
              <a:t>Operator projektu </a:t>
            </a:r>
            <a:r>
              <a:rPr lang="pl-PL" sz="2000" dirty="0" smtClean="0">
                <a:latin typeface="Times"/>
                <a:ea typeface="Times"/>
                <a:cs typeface="Times"/>
                <a:sym typeface="Times"/>
              </a:rPr>
              <a:t>to organizacja pozarządowa lub podmiot wymieniony w art. 3 ust. 3, której organ administracji publicznej zlecił realizację zadania publicznego w sposób, o którym mowa w art. 16a. </a:t>
            </a:r>
          </a:p>
          <a:p>
            <a:pPr lvl="0" defTabSz="457200">
              <a:buNone/>
            </a:pPr>
            <a:r>
              <a:rPr lang="pl-PL" sz="2000" b="1" dirty="0" smtClean="0">
                <a:latin typeface="Times"/>
                <a:ea typeface="Times"/>
                <a:cs typeface="Times"/>
                <a:sym typeface="Times"/>
              </a:rPr>
              <a:t>A realizator projektu </a:t>
            </a:r>
            <a:r>
              <a:rPr lang="pl-PL" sz="2000" dirty="0" smtClean="0">
                <a:latin typeface="Times"/>
                <a:ea typeface="Times"/>
                <a:cs typeface="Times"/>
                <a:sym typeface="Times"/>
              </a:rPr>
              <a:t>to organizacja pozarządowa lub podmiot wymieniony w art. 3 ust. 3, której operator projektu zleca wykonanie projektu.</a:t>
            </a:r>
          </a:p>
          <a:p>
            <a:pPr lvl="0" defTabSz="457200"/>
            <a:endParaRPr lang="pl-PL" sz="2000" dirty="0" smtClean="0">
              <a:latin typeface="Times"/>
              <a:ea typeface="Times"/>
              <a:cs typeface="Times"/>
              <a:sym typeface="Times"/>
            </a:endParaRPr>
          </a:p>
          <a:p>
            <a:pPr lvl="0" defTabSz="457200">
              <a:buNone/>
            </a:pPr>
            <a:r>
              <a:rPr lang="pl-PL" sz="2000" dirty="0" smtClean="0">
                <a:latin typeface="Times"/>
                <a:ea typeface="Times"/>
                <a:cs typeface="Times"/>
                <a:sym typeface="Times"/>
              </a:rPr>
              <a:t>Nie udało się natomiast wprowadzić do ustawy samego pojęcia „</a:t>
            </a:r>
            <a:r>
              <a:rPr lang="pl-PL" sz="2000" dirty="0" err="1" smtClean="0">
                <a:latin typeface="Times"/>
                <a:ea typeface="Times"/>
                <a:cs typeface="Times"/>
                <a:sym typeface="Times"/>
              </a:rPr>
              <a:t>regranting</a:t>
            </a:r>
            <a:r>
              <a:rPr lang="pl-PL" sz="2000" dirty="0" smtClean="0">
                <a:latin typeface="Times"/>
                <a:ea typeface="Times"/>
                <a:cs typeface="Times"/>
                <a:sym typeface="Times"/>
              </a:rPr>
              <a:t>”.</a:t>
            </a:r>
          </a:p>
          <a:p>
            <a:pPr>
              <a:buNone/>
            </a:pPr>
            <a:endParaRPr lang="pl-PL" dirty="0"/>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body" idx="1"/>
          </p:nvPr>
        </p:nvSpPr>
        <p:spPr>
          <a:xfrm>
            <a:off x="457200" y="1193948"/>
            <a:ext cx="8229600" cy="5638652"/>
          </a:xfrm>
          <a:prstGeom prst="rect">
            <a:avLst/>
          </a:prstGeom>
        </p:spPr>
        <p:txBody>
          <a:bodyPr/>
          <a:lstStyle/>
          <a:p>
            <a:pPr marL="0" lvl="0" indent="0" defTabSz="457200">
              <a:lnSpc>
                <a:spcPct val="120000"/>
              </a:lnSpc>
              <a:spcBef>
                <a:spcPts val="0"/>
              </a:spcBef>
              <a:buSzTx/>
              <a:buFontTx/>
              <a:buNone/>
              <a:defRPr sz="1800"/>
            </a:pPr>
            <a:r>
              <a:rPr sz="1500" b="1" u="sng">
                <a:latin typeface="Times"/>
                <a:ea typeface="Times"/>
                <a:cs typeface="Times"/>
                <a:sym typeface="Times"/>
              </a:rPr>
              <a:t>Po pierwsze, konkurs</a:t>
            </a:r>
          </a:p>
          <a:p>
            <a:pPr marL="0" lvl="0" indent="0" defTabSz="457200">
              <a:lnSpc>
                <a:spcPct val="120000"/>
              </a:lnSpc>
              <a:spcBef>
                <a:spcPts val="0"/>
              </a:spcBef>
              <a:buSzTx/>
              <a:buFontTx/>
              <a:buNone/>
              <a:defRPr sz="1800"/>
            </a:pPr>
            <a:r>
              <a:rPr sz="1500">
                <a:latin typeface="Times"/>
                <a:ea typeface="Times"/>
                <a:cs typeface="Times"/>
                <a:sym typeface="Times"/>
              </a:rPr>
              <a:t>Zaproponowane w nowelizacji zmiany przepisów jednoznacznie wskazują, że możliwość realizacji zadania przy wykorzystaniu tzw. regrantingu powinna wynikać w pierwszej kolejności z ogłoszenia o otwartym konkursie ofert, a następnie – ze złożonej oferty i zawartej umowy.</a:t>
            </a:r>
          </a:p>
          <a:p>
            <a:pPr marL="0" lvl="0" indent="0" defTabSz="457200">
              <a:lnSpc>
                <a:spcPct val="120000"/>
              </a:lnSpc>
              <a:spcBef>
                <a:spcPts val="0"/>
              </a:spcBef>
              <a:buSzTx/>
              <a:buFontTx/>
              <a:buNone/>
              <a:defRPr sz="1800"/>
            </a:pPr>
            <a:r>
              <a:rPr sz="1500" b="1" u="sng">
                <a:latin typeface="Times"/>
                <a:ea typeface="Times"/>
                <a:cs typeface="Times"/>
                <a:sym typeface="Times"/>
              </a:rPr>
              <a:t>Zasady konkursu na realizatorów w ofercie i umowie</a:t>
            </a:r>
          </a:p>
          <a:p>
            <a:pPr marL="0" lvl="0" indent="0" defTabSz="457200">
              <a:lnSpc>
                <a:spcPct val="120000"/>
              </a:lnSpc>
              <a:spcBef>
                <a:spcPts val="0"/>
              </a:spcBef>
              <a:buSzTx/>
              <a:buFontTx/>
              <a:buNone/>
              <a:defRPr sz="1800"/>
            </a:pPr>
            <a:r>
              <a:rPr sz="1500">
                <a:latin typeface="Times"/>
                <a:ea typeface="Times"/>
                <a:cs typeface="Times"/>
                <a:sym typeface="Times"/>
              </a:rPr>
              <a:t>W nowelizacji zaproponowano, aby zarówno oferta realizacji zadania publicznego, jak i umowa między samorządem a operatorem projektu, oprócz informacji podstawowych, zawierały również zasady i tryb przeprowadzenia konkursu na wybór realizatorów projektów, w tym warunki i kryteria ich wyboru oraz zasady i sposób monitorowania i oceny realizowanych przez nich projektów.</a:t>
            </a:r>
          </a:p>
          <a:p>
            <a:pPr marL="0" lvl="0" indent="0" defTabSz="457200">
              <a:lnSpc>
                <a:spcPct val="120000"/>
              </a:lnSpc>
              <a:spcBef>
                <a:spcPts val="0"/>
              </a:spcBef>
              <a:buSzTx/>
              <a:buFontTx/>
              <a:buNone/>
              <a:defRPr sz="1800"/>
            </a:pPr>
            <a:r>
              <a:rPr sz="1500">
                <a:latin typeface="Times"/>
                <a:ea typeface="Times"/>
                <a:cs typeface="Times"/>
                <a:sym typeface="Times"/>
              </a:rPr>
              <a:t>Sposób i tryb wyboru realizatorów projektów są ustalane wspólnie z organem administracji publicznej ogłaszającym otwarty konkurs ofert. A wynik konkursu podaje się do publicznej wiadomości poprzez jego zamieszczenie na stronie internetowej operatora projektu.</a:t>
            </a:r>
          </a:p>
          <a:p>
            <a:pPr marL="0" lvl="0" indent="0" defTabSz="457200">
              <a:lnSpc>
                <a:spcPct val="120000"/>
              </a:lnSpc>
              <a:spcBef>
                <a:spcPts val="0"/>
              </a:spcBef>
              <a:buSzTx/>
              <a:buFontTx/>
              <a:buNone/>
              <a:defRPr sz="1800"/>
            </a:pPr>
            <a:r>
              <a:rPr sz="1500" b="1" u="sng">
                <a:latin typeface="Times"/>
                <a:ea typeface="Times"/>
                <a:cs typeface="Times"/>
                <a:sym typeface="Times"/>
              </a:rPr>
              <a:t>Operator ma 14 dni na przekazanie pieniędzy</a:t>
            </a:r>
          </a:p>
          <a:p>
            <a:pPr marL="0" lvl="0" indent="0" defTabSz="457200">
              <a:lnSpc>
                <a:spcPct val="120000"/>
              </a:lnSpc>
              <a:spcBef>
                <a:spcPts val="0"/>
              </a:spcBef>
              <a:buSzTx/>
              <a:buFontTx/>
              <a:buNone/>
              <a:defRPr sz="1800"/>
            </a:pPr>
            <a:r>
              <a:rPr sz="1500">
                <a:latin typeface="Times"/>
                <a:ea typeface="Times"/>
                <a:cs typeface="Times"/>
                <a:sym typeface="Times"/>
              </a:rPr>
              <a:t>W nowelizacji pojawiła się propozycja, aby zobowiązać operatora projektu do przekazania wybranym organizacjom pieniędzy na realizację zadań nie później niż 14 dni od dnia zawarcia umowy pomiędzy operatorem projektu a realizatorem projektu.</a:t>
            </a:r>
          </a:p>
          <a:p>
            <a:pPr marL="0" lvl="0" indent="0" defTabSz="457200">
              <a:lnSpc>
                <a:spcPct val="120000"/>
              </a:lnSpc>
              <a:spcBef>
                <a:spcPts val="0"/>
              </a:spcBef>
              <a:buSzTx/>
              <a:buFontTx/>
              <a:buNone/>
              <a:defRPr sz="1800"/>
            </a:pPr>
            <a:r>
              <a:rPr sz="1500" b="1" u="sng">
                <a:latin typeface="Times"/>
                <a:ea typeface="Times"/>
                <a:cs typeface="Times"/>
                <a:sym typeface="Times"/>
              </a:rPr>
              <a:t>Odpowiedzialność ponosi operator</a:t>
            </a:r>
          </a:p>
          <a:p>
            <a:pPr marL="0" lvl="0" indent="0" defTabSz="457200">
              <a:lnSpc>
                <a:spcPct val="120000"/>
              </a:lnSpc>
              <a:spcBef>
                <a:spcPts val="0"/>
              </a:spcBef>
              <a:buSzTx/>
              <a:buFontTx/>
              <a:buNone/>
              <a:defRPr sz="1800"/>
            </a:pPr>
            <a:r>
              <a:rPr sz="1500">
                <a:latin typeface="Times"/>
                <a:ea typeface="Times"/>
                <a:cs typeface="Times"/>
                <a:sym typeface="Times"/>
              </a:rPr>
              <a:t>Kolejna sprawa, która została doprecyzowana w nowelizacji to kwestia odpowiedzialności wobec samorządu za prawidłowe wydatkowanie środków publicznych. Zgodnie z propozycjami ponosi ją w całości operator projektu.</a:t>
            </a:r>
          </a:p>
        </p:txBody>
      </p:sp>
      <p:sp>
        <p:nvSpPr>
          <p:cNvPr id="306" name="Shape 3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72</a:t>
            </a:fld>
            <a:endParaRPr sz="1200">
              <a:solidFill>
                <a:srgbClr val="888888"/>
              </a:solidFill>
            </a:endParaRPr>
          </a:p>
        </p:txBody>
      </p:sp>
      <p:sp>
        <p:nvSpPr>
          <p:cNvPr id="307" name="Shape 307"/>
          <p:cNvSpPr/>
          <p:nvPr/>
        </p:nvSpPr>
        <p:spPr>
          <a:xfrm>
            <a:off x="-279400" y="230312"/>
            <a:ext cx="8377982"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r>
              <a:rPr sz="2400" b="1">
                <a:latin typeface="Calibri"/>
                <a:ea typeface="Calibri"/>
                <a:cs typeface="Calibri"/>
                <a:sym typeface="Calibri"/>
              </a:rPr>
              <a:t>Regranting</a:t>
            </a:r>
          </a:p>
          <a:p>
            <a:pPr lvl="0" algn="ctr"/>
            <a:endParaRPr sz="2400" b="1">
              <a:latin typeface="Calibri"/>
              <a:ea typeface="Calibri"/>
              <a:cs typeface="Calibri"/>
              <a:sym typeface="Calibri"/>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685800" y="1412777"/>
            <a:ext cx="7772400" cy="2187674"/>
          </a:xfrm>
          <a:prstGeom prst="rect">
            <a:avLst/>
          </a:prstGeom>
        </p:spPr>
        <p:txBody>
          <a:bodyPr lIns="0" tIns="0" rIns="0" bIns="0">
            <a:normAutofit fontScale="90000"/>
          </a:bodyPr>
          <a:lstStyle/>
          <a:p>
            <a:pPr lvl="0" defTabSz="566927">
              <a:defRPr sz="1800"/>
            </a:pPr>
            <a:endParaRPr sz="2700" dirty="0"/>
          </a:p>
          <a:p>
            <a:pPr lvl="0" defTabSz="566927">
              <a:defRPr sz="1800"/>
            </a:pPr>
            <a:r>
              <a:rPr sz="3500" b="1" dirty="0" err="1"/>
              <a:t>Regranting</a:t>
            </a:r>
            <a:r>
              <a:rPr sz="3500" b="1" dirty="0"/>
              <a:t> </a:t>
            </a:r>
            <a:r>
              <a:rPr lang="pl-PL" sz="3500" b="1" dirty="0" smtClean="0"/>
              <a:t/>
            </a:r>
            <a:br>
              <a:rPr lang="pl-PL" sz="3500" b="1" dirty="0" smtClean="0"/>
            </a:br>
            <a:r>
              <a:rPr lang="pl-PL" sz="3500" b="1" dirty="0" smtClean="0"/>
              <a:t/>
            </a:r>
            <a:br>
              <a:rPr lang="pl-PL" sz="3500" b="1" dirty="0" smtClean="0"/>
            </a:br>
            <a:r>
              <a:rPr lang="pl-PL" sz="3500" b="1" dirty="0" smtClean="0"/>
              <a:t>Nowy </a:t>
            </a:r>
            <a:r>
              <a:rPr lang="pl-PL" sz="3500" b="1" dirty="0" smtClean="0"/>
              <a:t>wzór oferty – załącznik nr </a:t>
            </a:r>
            <a:r>
              <a:rPr lang="pl-PL" sz="3500" b="1" dirty="0" smtClean="0"/>
              <a:t>2 </a:t>
            </a:r>
            <a:r>
              <a:rPr lang="pl-PL" sz="3500" b="1" dirty="0" smtClean="0"/>
              <a:t/>
            </a:r>
            <a:br>
              <a:rPr lang="pl-PL" sz="3500" b="1" dirty="0" smtClean="0"/>
            </a:br>
            <a:r>
              <a:rPr lang="pl-PL" sz="3500" b="1" dirty="0" smtClean="0"/>
              <a:t>R</a:t>
            </a:r>
            <a:r>
              <a:rPr lang="pl-PL" sz="3500" b="1" dirty="0" smtClean="0"/>
              <a:t>amowy </a:t>
            </a:r>
            <a:r>
              <a:rPr lang="pl-PL" sz="3500" b="1" dirty="0" smtClean="0"/>
              <a:t>wzór umowy – załącznik nr </a:t>
            </a:r>
            <a:r>
              <a:rPr lang="pl-PL" sz="3500" b="1" dirty="0" smtClean="0"/>
              <a:t>4  </a:t>
            </a:r>
            <a:r>
              <a:rPr lang="pl-PL" sz="3500" b="1" dirty="0" smtClean="0"/>
              <a:t/>
            </a:r>
            <a:br>
              <a:rPr lang="pl-PL" sz="3500" b="1" dirty="0" smtClean="0"/>
            </a:br>
            <a:r>
              <a:rPr lang="pl-PL" sz="3500" b="1" dirty="0" smtClean="0"/>
              <a:t>N</a:t>
            </a:r>
            <a:r>
              <a:rPr lang="pl-PL" sz="3500" b="1" dirty="0" smtClean="0"/>
              <a:t>owy </a:t>
            </a:r>
            <a:r>
              <a:rPr lang="pl-PL" sz="3500" b="1" dirty="0" smtClean="0"/>
              <a:t>wzór sprawozdania – załącznik nr 6 </a:t>
            </a:r>
            <a:r>
              <a:rPr lang="pl-PL" sz="3500" b="1" dirty="0" smtClean="0"/>
              <a:t/>
            </a:r>
            <a:br>
              <a:rPr lang="pl-PL" sz="3500" b="1" dirty="0" smtClean="0"/>
            </a:br>
            <a:r>
              <a:rPr lang="pl-PL" sz="3500" b="1" dirty="0" smtClean="0"/>
              <a:t/>
            </a:r>
            <a:br>
              <a:rPr lang="pl-PL" sz="3500" b="1" dirty="0" smtClean="0"/>
            </a:br>
            <a:endParaRPr sz="3500" b="1" dirty="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prstGeom prst="rect">
            <a:avLst/>
          </a:prstGeom>
        </p:spPr>
        <p:txBody>
          <a:bodyPr/>
          <a:lstStyle/>
          <a:p>
            <a:pPr lvl="0">
              <a:defRPr sz="1800"/>
            </a:pPr>
            <a:r>
              <a:rPr sz="4400"/>
              <a:t>Dziękuję za uwagę</a:t>
            </a:r>
          </a:p>
        </p:txBody>
      </p:sp>
      <p:sp>
        <p:nvSpPr>
          <p:cNvPr id="313" name="Shape 3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74</a:t>
            </a:fld>
            <a:endParaRPr sz="1200">
              <a:solidFill>
                <a:srgbClr val="888888"/>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457200" y="274635"/>
            <a:ext cx="8229600" cy="778106"/>
          </a:xfrm>
          <a:prstGeom prst="rect">
            <a:avLst/>
          </a:prstGeom>
        </p:spPr>
        <p:txBody>
          <a:bodyPr lIns="0" tIns="0" rIns="0" bIns="0">
            <a:normAutofit/>
          </a:bodyPr>
          <a:lstStyle/>
          <a:p>
            <a:pPr lvl="0">
              <a:defRPr sz="1800"/>
            </a:pPr>
            <a:r>
              <a:rPr sz="4400"/>
              <a:t>     Część III wzoru oferty</a:t>
            </a:r>
          </a:p>
        </p:txBody>
      </p:sp>
      <p:sp>
        <p:nvSpPr>
          <p:cNvPr id="86" name="Shape 86"/>
          <p:cNvSpPr>
            <a:spLocks noGrp="1"/>
          </p:cNvSpPr>
          <p:nvPr>
            <p:ph type="body" idx="1"/>
          </p:nvPr>
        </p:nvSpPr>
        <p:spPr>
          <a:xfrm>
            <a:off x="457200" y="1340763"/>
            <a:ext cx="8229600" cy="4785406"/>
          </a:xfrm>
          <a:prstGeom prst="rect">
            <a:avLst/>
          </a:prstGeom>
        </p:spPr>
        <p:txBody>
          <a:bodyPr lIns="0" tIns="0" rIns="0" bIns="0">
            <a:normAutofit/>
          </a:bodyPr>
          <a:lstStyle/>
          <a:p>
            <a:pPr marL="289177" lvl="0" indent="-289177" defTabSz="841247">
              <a:spcBef>
                <a:spcPts val="500"/>
              </a:spcBef>
              <a:defRPr sz="1800"/>
            </a:pPr>
            <a:endParaRPr/>
          </a:p>
        </p:txBody>
      </p:sp>
      <p:sp>
        <p:nvSpPr>
          <p:cNvPr id="87" name="Shape 87"/>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8</a:t>
            </a:fld>
            <a:endParaRPr sz="1200">
              <a:solidFill>
                <a:srgbClr val="888888"/>
              </a:solidFill>
            </a:endParaRPr>
          </a:p>
        </p:txBody>
      </p:sp>
      <p:pic>
        <p:nvPicPr>
          <p:cNvPr id="88" name="image1.png"/>
          <p:cNvPicPr/>
          <p:nvPr/>
        </p:nvPicPr>
        <p:blipFill>
          <a:blip r:embed="rId2" cstate="print">
            <a:extLst/>
          </a:blip>
          <a:stretch>
            <a:fillRect/>
          </a:stretch>
        </p:blipFill>
        <p:spPr>
          <a:xfrm>
            <a:off x="901521" y="0"/>
            <a:ext cx="7340959" cy="6858000"/>
          </a:xfrm>
          <a:prstGeom prst="rect">
            <a:avLst/>
          </a:prstGeom>
          <a:ln w="12700">
            <a:miter lim="400000"/>
          </a:ln>
        </p:spPr>
      </p:pic>
      <p:pic>
        <p:nvPicPr>
          <p:cNvPr id="89" name="image1.png"/>
          <p:cNvPicPr/>
          <p:nvPr/>
        </p:nvPicPr>
        <p:blipFill>
          <a:blip r:embed="rId2" cstate="print">
            <a:extLst/>
          </a:blip>
          <a:stretch>
            <a:fillRect/>
          </a:stretch>
        </p:blipFill>
        <p:spPr>
          <a:xfrm>
            <a:off x="1028521" y="431464"/>
            <a:ext cx="7340959" cy="6858004"/>
          </a:xfrm>
          <a:prstGeom prst="rect">
            <a:avLst/>
          </a:prstGeom>
          <a:ln w="12700">
            <a:miter lim="400000"/>
          </a:ln>
        </p:spPr>
      </p:pic>
      <p:pic>
        <p:nvPicPr>
          <p:cNvPr id="90" name="image2.png"/>
          <p:cNvPicPr/>
          <p:nvPr/>
        </p:nvPicPr>
        <p:blipFill>
          <a:blip r:embed="rId3" cstate="print">
            <a:extLst/>
          </a:blip>
          <a:stretch>
            <a:fillRect/>
          </a:stretch>
        </p:blipFill>
        <p:spPr>
          <a:xfrm>
            <a:off x="179557" y="-243000"/>
            <a:ext cx="8784885" cy="8206931"/>
          </a:xfrm>
          <a:prstGeom prst="rect">
            <a:avLst/>
          </a:prstGeom>
          <a:ln w="12700">
            <a:miter lim="400000"/>
          </a:ln>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sldNum" sz="quarter" idx="2"/>
          </p:nvPr>
        </p:nvSpPr>
        <p:spPr>
          <a:xfrm>
            <a:off x="6553200" y="6089645"/>
            <a:ext cx="21336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pic>
        <p:nvPicPr>
          <p:cNvPr id="93" name="image3.png"/>
          <p:cNvPicPr/>
          <p:nvPr/>
        </p:nvPicPr>
        <p:blipFill>
          <a:blip r:embed="rId2" cstate="print">
            <a:extLst/>
          </a:blip>
          <a:stretch>
            <a:fillRect/>
          </a:stretch>
        </p:blipFill>
        <p:spPr>
          <a:xfrm>
            <a:off x="-918689" y="88062"/>
            <a:ext cx="10981377" cy="6064985"/>
          </a:xfrm>
          <a:prstGeom prst="rect">
            <a:avLst/>
          </a:prstGeom>
          <a:ln w="12700">
            <a:miter lim="400000"/>
          </a:ln>
        </p:spPr>
      </p:pic>
    </p:spTree>
  </p:cSld>
  <p:clrMapOvr>
    <a:masterClrMapping/>
  </p:clrMapOvr>
  <p:transition spd="med">
    <p:dissolve/>
  </p:transition>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304E72">
                <a:alpha val="83000"/>
              </a:srgbClr>
            </a:outerShdw>
          </a:effectLst>
        </a:effectStyle>
        <a:effectStyle>
          <a:effectLst>
            <a:outerShdw blurRad="38100" dist="25400" dir="5400000" rotWithShape="0">
              <a:srgbClr val="304E72">
                <a:alpha val="83000"/>
              </a:srgbClr>
            </a:outerShdw>
          </a:effectLst>
        </a:effectStyle>
        <a:effectStyle>
          <a:effectLst>
            <a:outerShdw blurRad="38100" dist="25400" dir="5400000" rotWithShape="0">
              <a:srgbClr val="304E72">
                <a:alpha val="8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5400" dir="5400000" rotWithShape="0">
            <a:srgbClr val="304E72">
              <a:alpha val="83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5400" dir="5400000" rotWithShape="0">
            <a:srgbClr val="304E72">
              <a:alpha val="83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304E72">
                <a:alpha val="83000"/>
              </a:srgbClr>
            </a:outerShdw>
          </a:effectLst>
        </a:effectStyle>
        <a:effectStyle>
          <a:effectLst>
            <a:outerShdw blurRad="38100" dist="25400" dir="5400000" rotWithShape="0">
              <a:srgbClr val="304E72">
                <a:alpha val="83000"/>
              </a:srgbClr>
            </a:outerShdw>
          </a:effectLst>
        </a:effectStyle>
        <a:effectStyle>
          <a:effectLst>
            <a:outerShdw blurRad="38100" dist="25400" dir="5400000" rotWithShape="0">
              <a:srgbClr val="304E72">
                <a:alpha val="8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5400" dir="5400000" rotWithShape="0">
            <a:srgbClr val="304E72">
              <a:alpha val="83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5400" dir="5400000" rotWithShape="0">
            <a:srgbClr val="304E72">
              <a:alpha val="83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3668</Words>
  <Application>Microsoft Office PowerPoint</Application>
  <PresentationFormat>Pokaz na ekranie (4:3)</PresentationFormat>
  <Paragraphs>398</Paragraphs>
  <Slides>74</Slides>
  <Notes>0</Notes>
  <HiddenSlides>0</HiddenSlides>
  <MMClips>0</MMClips>
  <ScaleCrop>false</ScaleCrop>
  <HeadingPairs>
    <vt:vector size="4" baseType="variant">
      <vt:variant>
        <vt:lpstr>Motyw</vt:lpstr>
      </vt:variant>
      <vt:variant>
        <vt:i4>1</vt:i4>
      </vt:variant>
      <vt:variant>
        <vt:lpstr>Tytuły slajdów</vt:lpstr>
      </vt:variant>
      <vt:variant>
        <vt:i4>74</vt:i4>
      </vt:variant>
    </vt:vector>
  </HeadingPairs>
  <TitlesOfParts>
    <vt:vector size="75" baseType="lpstr">
      <vt:lpstr>Default</vt:lpstr>
      <vt:lpstr>REALIZACJA ZADAŃ PUBLICZNYCH - NOWE WZORY  NOWE WZORY OFERT, RAMOWE WZORY UMÓW ORAZ NOWE WZORY SPRAWOZDAŃ Z WYKONANIA ZADAŃ</vt:lpstr>
      <vt:lpstr>Slajd 2</vt:lpstr>
      <vt:lpstr>Dlaczego zmiany?</vt:lpstr>
      <vt:lpstr>Co zawiera rozporządzenie?</vt:lpstr>
      <vt:lpstr>Wejście w życie rozporządzenia</vt:lpstr>
      <vt:lpstr>ZADANIA PUBLICZNE - OTWARTE KONKURSY OFERT   Nowy wzór oferty Załącznik nr 1</vt:lpstr>
      <vt:lpstr>Struktura oferty</vt:lpstr>
      <vt:lpstr>     Część III wzoru oferty</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8. Kalkulacja przewidywanych kosztów na rok……</vt:lpstr>
      <vt:lpstr>Slajd 23</vt:lpstr>
      <vt:lpstr>Slajd 24</vt:lpstr>
      <vt:lpstr>Slajd 25</vt:lpstr>
      <vt:lpstr>9. Przewidywane źródła finansowania zadania publicznego</vt:lpstr>
      <vt:lpstr>Slajd 27</vt:lpstr>
      <vt:lpstr>Slajd 28</vt:lpstr>
      <vt:lpstr>Slajd 29</vt:lpstr>
      <vt:lpstr>Slajd 30</vt:lpstr>
      <vt:lpstr>Slajd 31</vt:lpstr>
      <vt:lpstr>Slajd 32</vt:lpstr>
      <vt:lpstr>Oświadczenia</vt:lpstr>
      <vt:lpstr>Załączniki do oferty</vt:lpstr>
      <vt:lpstr>  Nowy wzór umowy o dotację  Załącznik nr 3</vt:lpstr>
      <vt:lpstr>Nowy wzór umowy</vt:lpstr>
      <vt:lpstr>Slajd 37</vt:lpstr>
      <vt:lpstr>Strony umowy</vt:lpstr>
      <vt:lpstr>Przedmiot umowy - § 1</vt:lpstr>
      <vt:lpstr>Slajd 40</vt:lpstr>
      <vt:lpstr>Sposób wykonania zadania  publicznego - § 2 </vt:lpstr>
      <vt:lpstr>Slajd 42</vt:lpstr>
      <vt:lpstr>Finansowanie zadania publicznego - § 3 </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  Nowy wzór sprawozdania z wykonania  zadania publicznego Załącznik nr 5</vt:lpstr>
      <vt:lpstr>Regranting</vt:lpstr>
      <vt:lpstr>Slajd 72</vt:lpstr>
      <vt:lpstr> Regranting   Nowy wzór oferty – załącznik nr 2  Ramowy wzór umowy – załącznik nr 4   Nowy wzór sprawozdania – załącznik nr 6   </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REALIZACJA ZADAŃ PUBLICZNYCH - NOWE WZORY  NOWE WZORY OFERT, RAMOWE WZORY UMÓW ORAZ NOWE WZORY SPRAWOZDAŃ Z WYKONANIA ZADAŃ</dc:title>
  <cp:lastModifiedBy>Karolina Furmańska</cp:lastModifiedBy>
  <cp:revision>4</cp:revision>
  <dcterms:modified xsi:type="dcterms:W3CDTF">2016-09-29T10:20:29Z</dcterms:modified>
</cp:coreProperties>
</file>